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0" r:id="rId2"/>
  </p:sldMasterIdLst>
  <p:notesMasterIdLst>
    <p:notesMasterId r:id="rId24"/>
  </p:notesMasterIdLst>
  <p:sldIdLst>
    <p:sldId id="466" r:id="rId3"/>
    <p:sldId id="529" r:id="rId4"/>
    <p:sldId id="540" r:id="rId5"/>
    <p:sldId id="536" r:id="rId6"/>
    <p:sldId id="537" r:id="rId7"/>
    <p:sldId id="528" r:id="rId8"/>
    <p:sldId id="530" r:id="rId9"/>
    <p:sldId id="538" r:id="rId10"/>
    <p:sldId id="531" r:id="rId11"/>
    <p:sldId id="539" r:id="rId12"/>
    <p:sldId id="527" r:id="rId13"/>
    <p:sldId id="532" r:id="rId14"/>
    <p:sldId id="526" r:id="rId15"/>
    <p:sldId id="534" r:id="rId16"/>
    <p:sldId id="535" r:id="rId17"/>
    <p:sldId id="541" r:id="rId18"/>
    <p:sldId id="503" r:id="rId19"/>
    <p:sldId id="504" r:id="rId20"/>
    <p:sldId id="508" r:id="rId21"/>
    <p:sldId id="542" r:id="rId22"/>
    <p:sldId id="523" r:id="rId23"/>
  </p:sldIdLst>
  <p:sldSz cx="9144000" cy="6858000" type="screen4x3"/>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3DA5"/>
    <a:srgbClr val="001349"/>
    <a:srgbClr val="002E6C"/>
    <a:srgbClr val="1A2E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4" autoAdjust="0"/>
    <p:restoredTop sz="80452" autoAdjust="0"/>
  </p:normalViewPr>
  <p:slideViewPr>
    <p:cSldViewPr snapToGrid="0" snapToObjects="1" showGuides="1">
      <p:cViewPr varScale="1">
        <p:scale>
          <a:sx n="91" d="100"/>
          <a:sy n="91" d="100"/>
        </p:scale>
        <p:origin x="-2130"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vl1pPr>
          </a:lstStyle>
          <a:p>
            <a:fld id="{B218968A-D807-2D43-AA67-AF3D0BB504D4}" type="datetimeFigureOut">
              <a:rPr lang="en-US" smtClean="0"/>
              <a:pPr/>
              <a:t>8/10/2014</a:t>
            </a:fld>
            <a:endParaRPr lang="en-US"/>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42029"/>
            <a:ext cx="3043343" cy="465455"/>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29"/>
            <a:ext cx="3043343" cy="465455"/>
          </a:xfrm>
          <a:prstGeom prst="rect">
            <a:avLst/>
          </a:prstGeom>
        </p:spPr>
        <p:txBody>
          <a:bodyPr vert="horz" lIns="93324" tIns="46662" rIns="93324" bIns="46662" rtlCol="0" anchor="b"/>
          <a:lstStyle>
            <a:lvl1pPr algn="r">
              <a:defRPr sz="1200"/>
            </a:lvl1pPr>
          </a:lstStyle>
          <a:p>
            <a:fld id="{3E09EDD4-76B0-2144-883C-A0FB16EB0411}" type="slidenum">
              <a:rPr lang="en-US" smtClean="0"/>
              <a:pPr/>
              <a:t>‹#›</a:t>
            </a:fld>
            <a:endParaRPr lang="en-US"/>
          </a:p>
        </p:txBody>
      </p:sp>
    </p:spTree>
    <p:extLst>
      <p:ext uri="{BB962C8B-B14F-4D97-AF65-F5344CB8AC3E}">
        <p14:creationId xmlns:p14="http://schemas.microsoft.com/office/powerpoint/2010/main" val="208243151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take a picture with your </a:t>
            </a:r>
            <a:r>
              <a:rPr lang="en-US" dirty="0" err="1" smtClean="0"/>
              <a:t>iphone</a:t>
            </a:r>
            <a:r>
              <a:rPr lang="en-US" dirty="0" smtClean="0"/>
              <a:t> of this… what is actually recorded?? Well.. The image is in color. It </a:t>
            </a:r>
            <a:r>
              <a:rPr lang="en-US" dirty="0" err="1" smtClean="0"/>
              <a:t>si</a:t>
            </a:r>
            <a:r>
              <a:rPr lang="en-US" dirty="0" smtClean="0"/>
              <a:t> called an RGB image because light is recorded</a:t>
            </a:r>
            <a:r>
              <a:rPr lang="en-US" baseline="0" dirty="0" smtClean="0"/>
              <a:t> in areas of the light spectrum that we can </a:t>
            </a:r>
            <a:r>
              <a:rPr lang="en-US" baseline="0" dirty="0" err="1" smtClean="0"/>
              <a:t>ssee</a:t>
            </a:r>
            <a:endParaRPr lang="en-US" baseline="0" dirty="0" smtClean="0"/>
          </a:p>
          <a:p>
            <a:endParaRPr lang="en-US" baseline="0" dirty="0" smtClean="0"/>
          </a:p>
          <a:p>
            <a:r>
              <a:rPr lang="en-US" baseline="0" dirty="0" smtClean="0"/>
              <a:t>Red green blue. In the </a:t>
            </a:r>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2</a:t>
            </a:fld>
            <a:endParaRPr lang="en-US"/>
          </a:p>
        </p:txBody>
      </p:sp>
    </p:spTree>
    <p:extLst>
      <p:ext uri="{BB962C8B-B14F-4D97-AF65-F5344CB8AC3E}">
        <p14:creationId xmlns:p14="http://schemas.microsoft.com/office/powerpoint/2010/main" val="317769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take a picture with your </a:t>
            </a:r>
            <a:r>
              <a:rPr lang="en-US" dirty="0" err="1" smtClean="0"/>
              <a:t>iphone</a:t>
            </a:r>
            <a:r>
              <a:rPr lang="en-US" dirty="0" smtClean="0"/>
              <a:t> of this… what is actually recorded?? Well.. The image is in color. It </a:t>
            </a:r>
            <a:r>
              <a:rPr lang="en-US" dirty="0" err="1" smtClean="0"/>
              <a:t>si</a:t>
            </a:r>
            <a:r>
              <a:rPr lang="en-US" dirty="0" smtClean="0"/>
              <a:t> called an RGB image because light is recorded</a:t>
            </a:r>
            <a:r>
              <a:rPr lang="en-US" baseline="0" dirty="0" smtClean="0"/>
              <a:t> in areas of the light spectrum that we can </a:t>
            </a:r>
            <a:r>
              <a:rPr lang="en-US" baseline="0" dirty="0" err="1" smtClean="0"/>
              <a:t>ssee</a:t>
            </a:r>
            <a:endParaRPr lang="en-US" baseline="0" dirty="0" smtClean="0"/>
          </a:p>
          <a:p>
            <a:endParaRPr lang="en-US" baseline="0" dirty="0" smtClean="0"/>
          </a:p>
          <a:p>
            <a:r>
              <a:rPr lang="en-US" baseline="0" dirty="0" smtClean="0"/>
              <a:t>Red green blue. In the </a:t>
            </a:r>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4</a:t>
            </a:fld>
            <a:endParaRPr lang="en-US"/>
          </a:p>
        </p:txBody>
      </p:sp>
    </p:spTree>
    <p:extLst>
      <p:ext uri="{BB962C8B-B14F-4D97-AF65-F5344CB8AC3E}">
        <p14:creationId xmlns:p14="http://schemas.microsoft.com/office/powerpoint/2010/main" val="31776943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take a picture with your </a:t>
            </a:r>
            <a:r>
              <a:rPr lang="en-US" dirty="0" err="1" smtClean="0"/>
              <a:t>iphone</a:t>
            </a:r>
            <a:r>
              <a:rPr lang="en-US" dirty="0" smtClean="0"/>
              <a:t> of this… what is actually recorded?? Well.. The image is in color. It </a:t>
            </a:r>
            <a:r>
              <a:rPr lang="en-US" dirty="0" err="1" smtClean="0"/>
              <a:t>si</a:t>
            </a:r>
            <a:r>
              <a:rPr lang="en-US" dirty="0" smtClean="0"/>
              <a:t> called an RGB image because light is recorded</a:t>
            </a:r>
            <a:r>
              <a:rPr lang="en-US" baseline="0" dirty="0" smtClean="0"/>
              <a:t> in areas of the light spectrum that we can </a:t>
            </a:r>
            <a:r>
              <a:rPr lang="en-US" baseline="0" dirty="0" err="1" smtClean="0"/>
              <a:t>ssee</a:t>
            </a:r>
            <a:endParaRPr lang="en-US" baseline="0" dirty="0" smtClean="0"/>
          </a:p>
          <a:p>
            <a:endParaRPr lang="en-US" baseline="0" dirty="0" smtClean="0"/>
          </a:p>
          <a:p>
            <a:r>
              <a:rPr lang="en-US" baseline="0" dirty="0" smtClean="0"/>
              <a:t>Red green blue. In the </a:t>
            </a:r>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7</a:t>
            </a:fld>
            <a:endParaRPr lang="en-US"/>
          </a:p>
        </p:txBody>
      </p:sp>
    </p:spTree>
    <p:extLst>
      <p:ext uri="{BB962C8B-B14F-4D97-AF65-F5344CB8AC3E}">
        <p14:creationId xmlns:p14="http://schemas.microsoft.com/office/powerpoint/2010/main" val="317769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http://auracle.ca/news/</a:t>
            </a:r>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9</a:t>
            </a:fld>
            <a:endParaRPr lang="en-US"/>
          </a:p>
        </p:txBody>
      </p:sp>
    </p:spTree>
    <p:extLst>
      <p:ext uri="{BB962C8B-B14F-4D97-AF65-F5344CB8AC3E}">
        <p14:creationId xmlns:p14="http://schemas.microsoft.com/office/powerpoint/2010/main" val="1187725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smtClean="0">
                <a:solidFill>
                  <a:schemeClr val="tx1"/>
                </a:solidFill>
                <a:effectLst/>
                <a:latin typeface="+mn-lt"/>
                <a:ea typeface="+mn-ea"/>
                <a:cs typeface="+mn-cs"/>
              </a:rPr>
              <a:t>Terrestrial Site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A minimum-area flight box of 10 km x 10 km (100,000,000m2) will be delineated over all terrestrial sites. The instrument tower should be located a minimum of 2 km from the edge of the flight box and as close to the center of the flight box as possible. The cumulative flux and concentration footprint within the tower </a:t>
            </a:r>
            <a:r>
              <a:rPr lang="en-US" sz="1200" kern="1200" dirty="0" err="1" smtClean="0">
                <a:solidFill>
                  <a:schemeClr val="tx1"/>
                </a:solidFill>
                <a:effectLst/>
                <a:latin typeface="+mn-lt"/>
                <a:ea typeface="+mn-ea"/>
                <a:cs typeface="+mn-cs"/>
              </a:rPr>
              <a:t>airshed</a:t>
            </a:r>
            <a:r>
              <a:rPr lang="en-US" sz="1200" kern="1200" dirty="0" smtClean="0">
                <a:solidFill>
                  <a:schemeClr val="tx1"/>
                </a:solidFill>
                <a:effectLst/>
                <a:latin typeface="+mn-lt"/>
                <a:ea typeface="+mn-ea"/>
                <a:cs typeface="+mn-cs"/>
              </a:rPr>
              <a:t> should be used to define the configuration of the flight box around the instrument tower. For larger sites with TOS field plot boundaries that exceed the 10 km x 10 km minimum flight area, the flight box will be expanded so that AOP data are collected over the entire TOS sampling area. The flight box may also be augmented to sample ecologically relevant areas adjacent to the TOS boundary for the purpose of supporting science questions related to scaling. </a:t>
            </a:r>
          </a:p>
          <a:p>
            <a:r>
              <a:rPr lang="en-US" sz="1200" kern="1200" dirty="0" smtClean="0">
                <a:solidFill>
                  <a:schemeClr val="tx1"/>
                </a:solidFill>
                <a:effectLst/>
                <a:latin typeface="+mn-lt"/>
                <a:ea typeface="+mn-ea"/>
                <a:cs typeface="+mn-cs"/>
              </a:rPr>
              <a:t> </a:t>
            </a:r>
          </a:p>
          <a:p>
            <a:r>
              <a:rPr lang="en-US" sz="1200" u="sng" kern="1200" dirty="0" smtClean="0">
                <a:solidFill>
                  <a:schemeClr val="tx1"/>
                </a:solidFill>
                <a:effectLst/>
                <a:latin typeface="+mn-lt"/>
                <a:ea typeface="+mn-ea"/>
                <a:cs typeface="+mn-cs"/>
              </a:rPr>
              <a:t>Aquatic Site</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Flight plans for aquatic sites will be delineated to cover the watershed boundaries of each aquatic site, as designated by the Aquatics team. There is no minimum-area flight box associated with aquatic sites, though very large watersheds may need to be truncated when their extent exceeds 200km2.</a:t>
            </a:r>
          </a:p>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11</a:t>
            </a:fld>
            <a:endParaRPr lang="en-US"/>
          </a:p>
        </p:txBody>
      </p:sp>
    </p:spTree>
    <p:extLst>
      <p:ext uri="{BB962C8B-B14F-4D97-AF65-F5344CB8AC3E}">
        <p14:creationId xmlns:p14="http://schemas.microsoft.com/office/powerpoint/2010/main" val="93837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E09EDD4-76B0-2144-883C-A0FB16EB0411}"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Content Placeholder 2"/>
          <p:cNvSpPr>
            <a:spLocks noGrp="1"/>
          </p:cNvSpPr>
          <p:nvPr>
            <p:ph idx="1"/>
          </p:nvPr>
        </p:nvSpPr>
        <p:spPr>
          <a:xfrm>
            <a:off x="1445846" y="1006230"/>
            <a:ext cx="6270655" cy="4525963"/>
          </a:xfrm>
          <a:prstGeom prst="rect">
            <a:avLst/>
          </a:prstGeom>
        </p:spPr>
        <p:txBody>
          <a:bodyPr>
            <a:normAutofit/>
          </a:bodyPr>
          <a:lstStyle>
            <a:lvl1pPr>
              <a:defRPr sz="2000">
                <a:latin typeface="Arial"/>
                <a:cs typeface="Arial"/>
              </a:defRPr>
            </a:lvl1pPr>
            <a:lvl2pPr>
              <a:defRPr sz="1800">
                <a:latin typeface="Arial"/>
                <a:cs typeface="Arial"/>
              </a:defRPr>
            </a:lvl2pPr>
            <a:lvl3pPr>
              <a:defRPr sz="1800">
                <a:latin typeface="Arial"/>
                <a:cs typeface="Arial"/>
              </a:defRPr>
            </a:lvl3pPr>
            <a:lvl4pPr>
              <a:defRPr sz="1800">
                <a:latin typeface="Arial"/>
                <a:cs typeface="Arial"/>
              </a:defRPr>
            </a:lvl4pPr>
            <a:lvl5pPr>
              <a:defRPr sz="1800">
                <a:latin typeface="Arial"/>
                <a:cs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Title 1"/>
          <p:cNvSpPr>
            <a:spLocks noGrp="1"/>
          </p:cNvSpPr>
          <p:nvPr>
            <p:ph type="title"/>
          </p:nvPr>
        </p:nvSpPr>
        <p:spPr>
          <a:xfrm>
            <a:off x="457200" y="0"/>
            <a:ext cx="8229600" cy="781538"/>
          </a:xfrm>
          <a:prstGeom prst="rect">
            <a:avLst/>
          </a:prstGeom>
        </p:spPr>
        <p:txBody>
          <a:bodyPr anchor="b" anchorCtr="0">
            <a:normAutofit/>
          </a:bodyPr>
          <a:lstStyle>
            <a:lvl1pPr>
              <a:defRPr sz="3000">
                <a:solidFill>
                  <a:schemeClr val="accent4"/>
                </a:solidFill>
              </a:defRPr>
            </a:lvl1pPr>
          </a:lstStyle>
          <a:p>
            <a:r>
              <a:rPr lang="en-US" dirty="0" smtClean="0"/>
              <a:t>Click to edit Master title style</a:t>
            </a:r>
            <a:endParaRPr lang="en-US" dirty="0"/>
          </a:p>
        </p:txBody>
      </p:sp>
      <p:cxnSp>
        <p:nvCxnSpPr>
          <p:cNvPr id="15" name="Straight Connector 14"/>
          <p:cNvCxnSpPr/>
          <p:nvPr userDrawn="1"/>
        </p:nvCxnSpPr>
        <p:spPr>
          <a:xfrm>
            <a:off x="0" y="915840"/>
            <a:ext cx="9144000" cy="1588"/>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8"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12"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6"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E647A2-F60E-4F87-A5A7-1A55ABBACE2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2632240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E647A2-F60E-4F87-A5A7-1A55ABBACE2E}" type="datetimeFigureOut">
              <a:rPr lang="en-US" smtClean="0"/>
              <a:t>8/10/2014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963833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E647A2-F60E-4F87-A5A7-1A55ABBACE2E}" type="datetimeFigureOut">
              <a:rPr lang="en-US" smtClean="0"/>
              <a:t>8/10/2014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2946703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E647A2-F60E-4F87-A5A7-1A55ABBACE2E}" type="datetimeFigureOut">
              <a:rPr lang="en-US" smtClean="0"/>
              <a:t>8/10/2014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4056917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647A2-F60E-4F87-A5A7-1A55ABBACE2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42557171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E647A2-F60E-4F87-A5A7-1A55ABBACE2E}" type="datetimeFigureOut">
              <a:rPr lang="en-US" smtClean="0"/>
              <a:t>8/10/2014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235759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647A2-F60E-4F87-A5A7-1A55ABBACE2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7600687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647A2-F60E-4F87-A5A7-1A55ABBACE2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1221327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Title">
    <p:spTree>
      <p:nvGrpSpPr>
        <p:cNvPr id="1" name=""/>
        <p:cNvGrpSpPr/>
        <p:nvPr/>
      </p:nvGrpSpPr>
      <p:grpSpPr>
        <a:xfrm>
          <a:off x="0" y="0"/>
          <a:ext cx="0" cy="0"/>
          <a:chOff x="0" y="0"/>
          <a:chExt cx="0" cy="0"/>
        </a:xfrm>
      </p:grpSpPr>
      <p:sp>
        <p:nvSpPr>
          <p:cNvPr id="2" name="Title 1"/>
          <p:cNvSpPr>
            <a:spLocks noGrp="1"/>
          </p:cNvSpPr>
          <p:nvPr>
            <p:ph type="title"/>
          </p:nvPr>
        </p:nvSpPr>
        <p:spPr>
          <a:xfrm>
            <a:off x="722313" y="1544638"/>
            <a:ext cx="7772400" cy="1362075"/>
          </a:xfrm>
          <a:prstGeom prst="rect">
            <a:avLst/>
          </a:prstGeom>
        </p:spPr>
        <p:txBody>
          <a:bodyPr anchor="b" anchorCtr="0">
            <a:normAutofit/>
          </a:bodyPr>
          <a:lstStyle>
            <a:lvl1pPr algn="l">
              <a:defRPr sz="3600" b="1" i="0" cap="all">
                <a:solidFill>
                  <a:srgbClr val="003AB9"/>
                </a:solidFill>
                <a:latin typeface="Century Gothic"/>
                <a:cs typeface="Century Gothic"/>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84865"/>
            <a:ext cx="7772400" cy="1500187"/>
          </a:xfrm>
          <a:prstGeom prst="rect">
            <a:avLst/>
          </a:prstGeom>
        </p:spPr>
        <p:txBody>
          <a:bodyPr anchor="t" anchorCtr="0"/>
          <a:lstStyle>
            <a:lvl1pPr marL="0" indent="0">
              <a:buNone/>
              <a:defRPr sz="2000">
                <a:solidFill>
                  <a:schemeClr val="tx1">
                    <a:tint val="75000"/>
                  </a:schemeClr>
                </a:solidFill>
                <a:latin typeface="Arial"/>
                <a:cs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8"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9"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0"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sp>
        <p:nvSpPr>
          <p:cNvPr id="6" name="Text Placeholder 6"/>
          <p:cNvSpPr>
            <a:spLocks noGrp="1"/>
          </p:cNvSpPr>
          <p:nvPr>
            <p:ph type="body" sz="quarter" idx="13"/>
          </p:nvPr>
        </p:nvSpPr>
        <p:spPr>
          <a:xfrm>
            <a:off x="976923" y="1074615"/>
            <a:ext cx="7326923" cy="3907692"/>
          </a:xfrm>
          <a:prstGeom prst="rect">
            <a:avLst/>
          </a:prstGeom>
        </p:spPr>
        <p:txBody>
          <a:bodyPr/>
          <a:lstStyle>
            <a:lvl1pPr marL="0" indent="0">
              <a:spcBef>
                <a:spcPts val="2376"/>
              </a:spcBef>
              <a:buFontTx/>
              <a:buNone/>
              <a:defRPr sz="2200"/>
            </a:lvl1pPr>
          </a:lstStyle>
          <a:p>
            <a:pPr lvl="0"/>
            <a:r>
              <a:rPr lang="en-US" dirty="0" smtClean="0"/>
              <a:t>Click to edit Master text styles</a:t>
            </a:r>
          </a:p>
          <a:p>
            <a:pPr lvl="0"/>
            <a:endParaRPr lang="en-US" dirty="0" smtClean="0"/>
          </a:p>
        </p:txBody>
      </p:sp>
      <p:sp>
        <p:nvSpPr>
          <p:cNvPr id="7" name="Title 1"/>
          <p:cNvSpPr>
            <a:spLocks noGrp="1"/>
          </p:cNvSpPr>
          <p:nvPr>
            <p:ph type="title"/>
          </p:nvPr>
        </p:nvSpPr>
        <p:spPr>
          <a:xfrm>
            <a:off x="457200" y="9769"/>
            <a:ext cx="8229600" cy="781538"/>
          </a:xfrm>
          <a:prstGeom prst="rect">
            <a:avLst/>
          </a:prstGeom>
        </p:spPr>
        <p:txBody>
          <a:bodyPr anchor="b" anchorCtr="0">
            <a:normAutofit/>
          </a:bodyPr>
          <a:lstStyle>
            <a:lvl1pPr>
              <a:defRPr sz="3000">
                <a:solidFill>
                  <a:schemeClr val="accent4"/>
                </a:solidFill>
              </a:defRPr>
            </a:lvl1pPr>
          </a:lstStyle>
          <a:p>
            <a:r>
              <a:rPr lang="en-US" dirty="0" smtClean="0"/>
              <a:t>Click to edit Master title style</a:t>
            </a:r>
            <a:endParaRPr lang="en-US" dirty="0"/>
          </a:p>
        </p:txBody>
      </p:sp>
      <p:sp>
        <p:nvSpPr>
          <p:cNvPr id="9"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10"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1"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9"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0"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Lists">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57200" y="990592"/>
            <a:ext cx="4040188" cy="639762"/>
          </a:xfrm>
          <a:prstGeom prst="rect">
            <a:avLst/>
          </a:prstGeom>
        </p:spPr>
        <p:txBody>
          <a:bodyPr anchor="b"/>
          <a:lstStyle>
            <a:lvl1pPr marL="0" indent="0">
              <a:buNone/>
              <a:defRPr sz="18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Content Placeholder 3"/>
          <p:cNvSpPr>
            <a:spLocks noGrp="1"/>
          </p:cNvSpPr>
          <p:nvPr>
            <p:ph sz="half" idx="2"/>
          </p:nvPr>
        </p:nvSpPr>
        <p:spPr>
          <a:xfrm>
            <a:off x="457200" y="1630354"/>
            <a:ext cx="4040188" cy="3951288"/>
          </a:xfrm>
          <a:prstGeom prst="rect">
            <a:avLst/>
          </a:prstGeom>
        </p:spPr>
        <p:txBody>
          <a:bodyPr>
            <a:normAutofit/>
          </a:bodyPr>
          <a:lstStyle>
            <a:lvl1pPr>
              <a:defRPr sz="1800">
                <a:latin typeface="Arial"/>
                <a:cs typeface="Arial"/>
              </a:defRPr>
            </a:lvl1pPr>
            <a:lvl2pPr>
              <a:defRPr sz="1600">
                <a:latin typeface="Arial"/>
                <a:cs typeface="Arial"/>
              </a:defRPr>
            </a:lvl2pPr>
            <a:lvl3pPr>
              <a:defRPr sz="1400">
                <a:latin typeface="Arial"/>
                <a:cs typeface="Arial"/>
              </a:defRPr>
            </a:lvl3pPr>
            <a:lvl4pPr>
              <a:defRPr sz="1200">
                <a:latin typeface="Arial"/>
                <a:cs typeface="Arial"/>
              </a:defRPr>
            </a:lvl4pPr>
            <a:lvl5pPr>
              <a:defRPr sz="1200">
                <a:latin typeface="Arial"/>
                <a:cs typeface="Arial"/>
              </a:defRPr>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ext Placeholder 4"/>
          <p:cNvSpPr>
            <a:spLocks noGrp="1"/>
          </p:cNvSpPr>
          <p:nvPr>
            <p:ph type="body" sz="quarter" idx="3"/>
          </p:nvPr>
        </p:nvSpPr>
        <p:spPr>
          <a:xfrm>
            <a:off x="4645025" y="990592"/>
            <a:ext cx="4041775" cy="639762"/>
          </a:xfrm>
          <a:prstGeom prst="rect">
            <a:avLst/>
          </a:prstGeom>
        </p:spPr>
        <p:txBody>
          <a:bodyPr anchor="b"/>
          <a:lstStyle>
            <a:lvl1pPr marL="0" indent="0">
              <a:buNone/>
              <a:defRPr sz="18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9" name="Content Placeholder 5"/>
          <p:cNvSpPr>
            <a:spLocks noGrp="1"/>
          </p:cNvSpPr>
          <p:nvPr>
            <p:ph sz="quarter" idx="4"/>
          </p:nvPr>
        </p:nvSpPr>
        <p:spPr>
          <a:xfrm>
            <a:off x="4645025" y="1630354"/>
            <a:ext cx="4041775" cy="3951288"/>
          </a:xfrm>
          <a:prstGeom prst="rect">
            <a:avLst/>
          </a:prstGeom>
        </p:spPr>
        <p:txBody>
          <a:bodyPr>
            <a:normAutofit/>
          </a:bodyPr>
          <a:lstStyle>
            <a:lvl1pPr>
              <a:defRPr sz="1800">
                <a:latin typeface="Arial"/>
                <a:cs typeface="Arial"/>
              </a:defRPr>
            </a:lvl1pPr>
            <a:lvl2pPr>
              <a:defRPr sz="1600">
                <a:latin typeface="Arial"/>
                <a:cs typeface="Arial"/>
              </a:defRPr>
            </a:lvl2pPr>
            <a:lvl3pPr>
              <a:defRPr sz="1400">
                <a:latin typeface="Arial"/>
                <a:cs typeface="Arial"/>
              </a:defRPr>
            </a:lvl3pPr>
            <a:lvl4pPr>
              <a:defRPr sz="1200">
                <a:latin typeface="Arial"/>
                <a:cs typeface="Arial"/>
              </a:defRPr>
            </a:lvl4pPr>
            <a:lvl5pPr>
              <a:defRPr sz="12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p:nvPr>
        </p:nvSpPr>
        <p:spPr>
          <a:xfrm>
            <a:off x="457200" y="210010"/>
            <a:ext cx="8229600" cy="639360"/>
          </a:xfrm>
          <a:prstGeom prst="rect">
            <a:avLst/>
          </a:prstGeom>
        </p:spPr>
        <p:txBody>
          <a:bodyPr>
            <a:normAutofit/>
          </a:bodyPr>
          <a:lstStyle>
            <a:lvl1pPr>
              <a:defRPr sz="2800" b="1" i="0">
                <a:solidFill>
                  <a:srgbClr val="003DA5"/>
                </a:solidFill>
                <a:latin typeface="Century Gothic"/>
                <a:cs typeface="Century Gothic"/>
              </a:defRPr>
            </a:lvl1pPr>
          </a:lstStyle>
          <a:p>
            <a:r>
              <a:rPr lang="en-US" dirty="0" smtClean="0"/>
              <a:t>Click to edit Master title style</a:t>
            </a:r>
            <a:endParaRPr lang="en-US" dirty="0"/>
          </a:p>
        </p:txBody>
      </p:sp>
      <p:sp>
        <p:nvSpPr>
          <p:cNvPr id="11"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13"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4"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and bullets">
    <p:spTree>
      <p:nvGrpSpPr>
        <p:cNvPr id="1" name=""/>
        <p:cNvGrpSpPr/>
        <p:nvPr/>
      </p:nvGrpSpPr>
      <p:grpSpPr>
        <a:xfrm>
          <a:off x="0" y="0"/>
          <a:ext cx="0" cy="0"/>
          <a:chOff x="0" y="0"/>
          <a:chExt cx="0" cy="0"/>
        </a:xfrm>
      </p:grpSpPr>
      <p:sp>
        <p:nvSpPr>
          <p:cNvPr id="6" name="Text Placeholder 2"/>
          <p:cNvSpPr>
            <a:spLocks noGrp="1"/>
          </p:cNvSpPr>
          <p:nvPr>
            <p:ph type="body" idx="1"/>
          </p:nvPr>
        </p:nvSpPr>
        <p:spPr>
          <a:xfrm>
            <a:off x="457199" y="5269524"/>
            <a:ext cx="4427415" cy="433753"/>
          </a:xfrm>
          <a:prstGeom prst="rect">
            <a:avLst/>
          </a:prstGeom>
        </p:spPr>
        <p:txBody>
          <a:bodyPr anchor="t" anchorCtr="0">
            <a:normAutofit/>
          </a:bodyPr>
          <a:lstStyle>
            <a:lvl1pPr marL="0" indent="0">
              <a:buNone/>
              <a:defRPr sz="1200" b="1" i="0">
                <a:solidFill>
                  <a:srgbClr val="003DA5"/>
                </a:solidFill>
                <a:latin typeface="Century Gothic"/>
                <a:cs typeface="Century Gothic"/>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7" name="Text Placeholder 4"/>
          <p:cNvSpPr>
            <a:spLocks noGrp="1"/>
          </p:cNvSpPr>
          <p:nvPr>
            <p:ph type="body" sz="quarter" idx="3"/>
          </p:nvPr>
        </p:nvSpPr>
        <p:spPr>
          <a:xfrm>
            <a:off x="5314462" y="1215232"/>
            <a:ext cx="3372338" cy="639762"/>
          </a:xfrm>
          <a:prstGeom prst="rect">
            <a:avLst/>
          </a:prstGeom>
        </p:spPr>
        <p:txBody>
          <a:bodyPr anchor="b"/>
          <a:lstStyle>
            <a:lvl1pPr marL="0" indent="0">
              <a:buNone/>
              <a:defRPr sz="1800" b="1">
                <a:latin typeface="Arial"/>
                <a:cs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8" name="Content Placeholder 5"/>
          <p:cNvSpPr>
            <a:spLocks noGrp="1"/>
          </p:cNvSpPr>
          <p:nvPr>
            <p:ph sz="quarter" idx="4"/>
          </p:nvPr>
        </p:nvSpPr>
        <p:spPr>
          <a:xfrm>
            <a:off x="5314462" y="1995426"/>
            <a:ext cx="3372338" cy="3810855"/>
          </a:xfrm>
          <a:prstGeom prst="rect">
            <a:avLst/>
          </a:prstGeom>
        </p:spPr>
        <p:txBody>
          <a:bodyPr>
            <a:normAutofit/>
          </a:bodyPr>
          <a:lstStyle>
            <a:lvl1pPr>
              <a:defRPr sz="1800">
                <a:latin typeface="Arial"/>
                <a:cs typeface="Arial"/>
              </a:defRPr>
            </a:lvl1pPr>
            <a:lvl2pPr>
              <a:defRPr sz="1600">
                <a:latin typeface="Arial"/>
                <a:cs typeface="Arial"/>
              </a:defRPr>
            </a:lvl2pPr>
            <a:lvl3pPr>
              <a:defRPr sz="1400">
                <a:latin typeface="Arial"/>
                <a:cs typeface="Arial"/>
              </a:defRPr>
            </a:lvl3pPr>
            <a:lvl4pPr>
              <a:defRPr sz="1200">
                <a:latin typeface="Arial"/>
                <a:cs typeface="Arial"/>
              </a:defRPr>
            </a:lvl4pPr>
            <a:lvl5pPr>
              <a:defRPr sz="1200">
                <a:latin typeface="Arial"/>
                <a:cs typeface="Aria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Picture Placeholder 10"/>
          <p:cNvSpPr>
            <a:spLocks noGrp="1"/>
          </p:cNvSpPr>
          <p:nvPr>
            <p:ph type="pic" sz="quarter" idx="13"/>
          </p:nvPr>
        </p:nvSpPr>
        <p:spPr>
          <a:xfrm>
            <a:off x="457200" y="1215232"/>
            <a:ext cx="4720492" cy="3951287"/>
          </a:xfrm>
          <a:prstGeom prst="rect">
            <a:avLst/>
          </a:prstGeom>
        </p:spPr>
        <p:txBody>
          <a:bodyPr/>
          <a:lstStyle/>
          <a:p>
            <a:endParaRPr lang="en-US"/>
          </a:p>
        </p:txBody>
      </p:sp>
      <p:cxnSp>
        <p:nvCxnSpPr>
          <p:cNvPr id="12" name="Straight Connector 11"/>
          <p:cNvCxnSpPr/>
          <p:nvPr userDrawn="1"/>
        </p:nvCxnSpPr>
        <p:spPr>
          <a:xfrm>
            <a:off x="5314462" y="1917274"/>
            <a:ext cx="3372338" cy="1588"/>
          </a:xfrm>
          <a:prstGeom prst="line">
            <a:avLst/>
          </a:prstGeom>
          <a:ln>
            <a:headEnd type="none" w="med" len="med"/>
            <a:tailEnd type="none" w="med" len="med"/>
          </a:ln>
        </p:spPr>
        <p:style>
          <a:lnRef idx="1">
            <a:schemeClr val="accent5"/>
          </a:lnRef>
          <a:fillRef idx="0">
            <a:schemeClr val="accent5"/>
          </a:fillRef>
          <a:effectRef idx="0">
            <a:schemeClr val="accent5"/>
          </a:effectRef>
          <a:fontRef idx="minor">
            <a:schemeClr val="tx1"/>
          </a:fontRef>
        </p:style>
      </p:cxnSp>
      <p:sp>
        <p:nvSpPr>
          <p:cNvPr id="13" name="Title 1"/>
          <p:cNvSpPr>
            <a:spLocks noGrp="1"/>
          </p:cNvSpPr>
          <p:nvPr>
            <p:ph type="title"/>
          </p:nvPr>
        </p:nvSpPr>
        <p:spPr>
          <a:xfrm>
            <a:off x="457200" y="181440"/>
            <a:ext cx="8229600" cy="751680"/>
          </a:xfrm>
          <a:prstGeom prst="rect">
            <a:avLst/>
          </a:prstGeom>
        </p:spPr>
        <p:txBody>
          <a:bodyPr>
            <a:normAutofit/>
          </a:bodyPr>
          <a:lstStyle>
            <a:lvl1pPr>
              <a:defRPr sz="2800" b="1" i="0">
                <a:solidFill>
                  <a:srgbClr val="003DA5"/>
                </a:solidFill>
                <a:latin typeface="Century Gothic"/>
                <a:cs typeface="Century Gothic"/>
              </a:defRPr>
            </a:lvl1pPr>
          </a:lstStyle>
          <a:p>
            <a:r>
              <a:rPr lang="en-US" dirty="0" smtClean="0"/>
              <a:t>Click to edit Master title style</a:t>
            </a:r>
            <a:endParaRPr lang="en-US" dirty="0"/>
          </a:p>
        </p:txBody>
      </p:sp>
      <p:sp>
        <p:nvSpPr>
          <p:cNvPr id="15" name="Date Placeholder 6"/>
          <p:cNvSpPr>
            <a:spLocks noGrp="1"/>
          </p:cNvSpPr>
          <p:nvPr>
            <p:ph type="dt" sz="half" idx="10"/>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16" name="Footer Placeholder 7"/>
          <p:cNvSpPr>
            <a:spLocks noGrp="1"/>
          </p:cNvSpPr>
          <p:nvPr>
            <p:ph type="ftr" sz="quarter" idx="11"/>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7" name="Slide Number Placeholder 8"/>
          <p:cNvSpPr>
            <a:spLocks noGrp="1"/>
          </p:cNvSpPr>
          <p:nvPr>
            <p:ph type="sldNum" sz="quarter" idx="12"/>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E647A2-F60E-4F87-A5A7-1A55ABBACE2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2358966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E647A2-F60E-4F87-A5A7-1A55ABBACE2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121775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E647A2-F60E-4F87-A5A7-1A55ABBACE2E}" type="datetimeFigureOut">
              <a:rPr lang="en-US" smtClean="0"/>
              <a:t>8/10/2014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E2325D-6E62-4777-AD8F-5E1E613CBC21}" type="slidenum">
              <a:rPr lang="en-US" smtClean="0"/>
              <a:t>‹#›</a:t>
            </a:fld>
            <a:endParaRPr lang="en-US"/>
          </a:p>
        </p:txBody>
      </p:sp>
    </p:spTree>
    <p:extLst>
      <p:ext uri="{BB962C8B-B14F-4D97-AF65-F5344CB8AC3E}">
        <p14:creationId xmlns:p14="http://schemas.microsoft.com/office/powerpoint/2010/main" val="3296333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8" cstate="email">
            <a:alphaModFix amt="0"/>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11" name="Rectangle 10"/>
          <p:cNvSpPr/>
          <p:nvPr/>
        </p:nvSpPr>
        <p:spPr>
          <a:xfrm>
            <a:off x="-1" y="6425300"/>
            <a:ext cx="9144001" cy="457200"/>
          </a:xfrm>
          <a:prstGeom prst="rect">
            <a:avLst/>
          </a:prstGeom>
          <a:solidFill>
            <a:srgbClr val="001349"/>
          </a:solidFill>
          <a:ln/>
        </p:spPr>
        <p:style>
          <a:lnRef idx="1">
            <a:schemeClr val="accent1"/>
          </a:lnRef>
          <a:fillRef idx="3">
            <a:schemeClr val="accent1"/>
          </a:fillRef>
          <a:effectRef idx="2">
            <a:schemeClr val="accent1"/>
          </a:effectRef>
          <a:fontRef idx="minor">
            <a:schemeClr val="lt1"/>
          </a:fontRef>
        </p:style>
        <p:txBody>
          <a:bodyPr wrap="square" rtlCol="0" anchor="ctr">
            <a:spAutoFit/>
          </a:bodyPr>
          <a:lstStyle/>
          <a:p>
            <a:pPr algn="ctr"/>
            <a:endParaRPr lang="en-US" sz="3600" b="1" baseline="0" dirty="0" smtClean="0">
              <a:solidFill>
                <a:schemeClr val="bg1"/>
              </a:solidFill>
              <a:latin typeface="Calibri" pitchFamily="34" charset="0"/>
            </a:endParaRPr>
          </a:p>
        </p:txBody>
      </p:sp>
      <p:cxnSp>
        <p:nvCxnSpPr>
          <p:cNvPr id="14" name="Straight Connector 13"/>
          <p:cNvCxnSpPr/>
          <p:nvPr/>
        </p:nvCxnSpPr>
        <p:spPr>
          <a:xfrm>
            <a:off x="0" y="6425300"/>
            <a:ext cx="9144000" cy="1588"/>
          </a:xfrm>
          <a:prstGeom prst="line">
            <a:avLst/>
          </a:prstGeom>
          <a:ln w="34925" cap="flat" cmpd="sng" algn="ctr">
            <a:solidFill>
              <a:schemeClr val="accent5"/>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cxnSp>
      <p:pic>
        <p:nvPicPr>
          <p:cNvPr id="7" name="Picture 6" descr="Globe_NEON_white_PPT.png"/>
          <p:cNvPicPr>
            <a:picLocks noChangeAspect="1"/>
          </p:cNvPicPr>
          <p:nvPr userDrawn="1"/>
        </p:nvPicPr>
        <p:blipFill>
          <a:blip r:embed="rId9" cstate="email">
            <a:extLst>
              <a:ext uri="{28A0092B-C50C-407E-A947-70E740481C1C}">
                <a14:useLocalDpi xmlns:a14="http://schemas.microsoft.com/office/drawing/2010/main"/>
              </a:ext>
            </a:extLst>
          </a:blip>
          <a:stretch>
            <a:fillRect/>
          </a:stretch>
        </p:blipFill>
        <p:spPr>
          <a:xfrm>
            <a:off x="224630" y="6510518"/>
            <a:ext cx="1045399" cy="281503"/>
          </a:xfrm>
          <a:prstGeom prst="rect">
            <a:avLst/>
          </a:prstGeom>
        </p:spPr>
      </p:pic>
      <p:sp>
        <p:nvSpPr>
          <p:cNvPr id="10" name="TextBox 9"/>
          <p:cNvSpPr txBox="1"/>
          <p:nvPr userDrawn="1"/>
        </p:nvSpPr>
        <p:spPr>
          <a:xfrm>
            <a:off x="1416904" y="6646772"/>
            <a:ext cx="4449425" cy="276999"/>
          </a:xfrm>
          <a:prstGeom prst="rect">
            <a:avLst/>
          </a:prstGeom>
          <a:noFill/>
        </p:spPr>
        <p:txBody>
          <a:bodyPr wrap="square" rtlCol="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600" dirty="0" smtClean="0">
                <a:solidFill>
                  <a:schemeClr val="bg1"/>
                </a:solidFill>
              </a:rPr>
              <a:t>© 2012 National Ecological Observatory Network, Inc. ALL RIGHTS RESERVED.</a:t>
            </a:r>
          </a:p>
          <a:p>
            <a:endParaRPr lang="en-US" sz="600" dirty="0">
              <a:solidFill>
                <a:schemeClr val="bg1"/>
              </a:solidFill>
            </a:endParaRPr>
          </a:p>
        </p:txBody>
      </p:sp>
      <p:sp>
        <p:nvSpPr>
          <p:cNvPr id="12" name="Date Placeholder 6"/>
          <p:cNvSpPr>
            <a:spLocks noGrp="1"/>
          </p:cNvSpPr>
          <p:nvPr>
            <p:ph type="dt" sz="half" idx="2"/>
          </p:nvPr>
        </p:nvSpPr>
        <p:spPr>
          <a:xfrm>
            <a:off x="1486271" y="6437882"/>
            <a:ext cx="749614" cy="365125"/>
          </a:xfrm>
          <a:prstGeom prst="rect">
            <a:avLst/>
          </a:prstGeom>
        </p:spPr>
        <p:txBody>
          <a:bodyPr/>
          <a:lstStyle>
            <a:lvl1pPr>
              <a:defRPr sz="1000">
                <a:solidFill>
                  <a:schemeClr val="bg1"/>
                </a:solidFill>
              </a:defRPr>
            </a:lvl1pPr>
          </a:lstStyle>
          <a:p>
            <a:fld id="{9FFDDBFD-5FB0-6846-9D7E-B92FEB14341C}" type="datetimeFigureOut">
              <a:rPr lang="en-US" smtClean="0"/>
              <a:pPr/>
              <a:t>8/10/2014</a:t>
            </a:fld>
            <a:endParaRPr lang="en-US"/>
          </a:p>
        </p:txBody>
      </p:sp>
      <p:sp>
        <p:nvSpPr>
          <p:cNvPr id="13" name="Footer Placeholder 7"/>
          <p:cNvSpPr>
            <a:spLocks noGrp="1"/>
          </p:cNvSpPr>
          <p:nvPr>
            <p:ph type="ftr" sz="quarter" idx="3"/>
          </p:nvPr>
        </p:nvSpPr>
        <p:spPr>
          <a:xfrm>
            <a:off x="4687272" y="6532922"/>
            <a:ext cx="2895600" cy="365125"/>
          </a:xfrm>
          <a:prstGeom prst="rect">
            <a:avLst/>
          </a:prstGeom>
        </p:spPr>
        <p:txBody>
          <a:bodyPr/>
          <a:lstStyle>
            <a:lvl1pPr>
              <a:defRPr sz="1000">
                <a:solidFill>
                  <a:schemeClr val="bg1"/>
                </a:solidFill>
              </a:defRPr>
            </a:lvl1pPr>
          </a:lstStyle>
          <a:p>
            <a:endParaRPr lang="en-US" dirty="0"/>
          </a:p>
        </p:txBody>
      </p:sp>
      <p:sp>
        <p:nvSpPr>
          <p:cNvPr id="15" name="Slide Number Placeholder 8"/>
          <p:cNvSpPr>
            <a:spLocks noGrp="1"/>
          </p:cNvSpPr>
          <p:nvPr>
            <p:ph type="sldNum" sz="quarter" idx="4"/>
          </p:nvPr>
        </p:nvSpPr>
        <p:spPr>
          <a:xfrm>
            <a:off x="8492083" y="6532922"/>
            <a:ext cx="651917" cy="365125"/>
          </a:xfrm>
          <a:prstGeom prst="rect">
            <a:avLst/>
          </a:prstGeom>
        </p:spPr>
        <p:txBody>
          <a:bodyPr/>
          <a:lstStyle>
            <a:lvl1pPr>
              <a:defRPr sz="1000">
                <a:solidFill>
                  <a:schemeClr val="bg1"/>
                </a:solidFill>
              </a:defRPr>
            </a:lvl1pPr>
          </a:lstStyle>
          <a:p>
            <a:fld id="{36D6F7B0-F2CD-7E47-8ADC-5FFE04B522B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9" r:id="rId3"/>
    <p:sldLayoutId id="2147483662" r:id="rId4"/>
    <p:sldLayoutId id="2147483667" r:id="rId5"/>
    <p:sldLayoutId id="2147483668" r:id="rId6"/>
  </p:sldLayoutIdLst>
  <p:txStyles>
    <p:titleStyle>
      <a:lvl1pPr algn="l" defTabSz="914140" rtl="0" eaLnBrk="1" latinLnBrk="0" hangingPunct="1">
        <a:spcBef>
          <a:spcPct val="0"/>
        </a:spcBef>
        <a:buNone/>
        <a:defRPr sz="1200" b="1" i="0" kern="1200">
          <a:solidFill>
            <a:schemeClr val="bg1"/>
          </a:solidFill>
          <a:latin typeface="Century Gothic"/>
          <a:ea typeface="+mj-ea"/>
          <a:cs typeface="Century Gothic"/>
        </a:defRPr>
      </a:lvl1pPr>
    </p:titleStyle>
    <p:bodyStyle>
      <a:lvl1pPr marL="342803" indent="-342803" algn="l" defTabSz="91414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39" indent="-285669" algn="l" defTabSz="91414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675" indent="-228535" algn="l" defTabSz="91414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746"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816"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3886"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956"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027"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097" indent="-228535" algn="l" defTabSz="91414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140" rtl="0" eaLnBrk="1" latinLnBrk="0" hangingPunct="1">
        <a:defRPr sz="1800" kern="1200">
          <a:solidFill>
            <a:schemeClr val="tx1"/>
          </a:solidFill>
          <a:latin typeface="+mn-lt"/>
          <a:ea typeface="+mn-ea"/>
          <a:cs typeface="+mn-cs"/>
        </a:defRPr>
      </a:lvl1pPr>
      <a:lvl2pPr marL="457070" algn="l" defTabSz="914140" rtl="0" eaLnBrk="1" latinLnBrk="0" hangingPunct="1">
        <a:defRPr sz="1800" kern="1200">
          <a:solidFill>
            <a:schemeClr val="tx1"/>
          </a:solidFill>
          <a:latin typeface="+mn-lt"/>
          <a:ea typeface="+mn-ea"/>
          <a:cs typeface="+mn-cs"/>
        </a:defRPr>
      </a:lvl2pPr>
      <a:lvl3pPr marL="914140" algn="l" defTabSz="914140" rtl="0" eaLnBrk="1" latinLnBrk="0" hangingPunct="1">
        <a:defRPr sz="1800" kern="1200">
          <a:solidFill>
            <a:schemeClr val="tx1"/>
          </a:solidFill>
          <a:latin typeface="+mn-lt"/>
          <a:ea typeface="+mn-ea"/>
          <a:cs typeface="+mn-cs"/>
        </a:defRPr>
      </a:lvl3pPr>
      <a:lvl4pPr marL="1371211" algn="l" defTabSz="914140" rtl="0" eaLnBrk="1" latinLnBrk="0" hangingPunct="1">
        <a:defRPr sz="1800" kern="1200">
          <a:solidFill>
            <a:schemeClr val="tx1"/>
          </a:solidFill>
          <a:latin typeface="+mn-lt"/>
          <a:ea typeface="+mn-ea"/>
          <a:cs typeface="+mn-cs"/>
        </a:defRPr>
      </a:lvl4pPr>
      <a:lvl5pPr marL="1828281" algn="l" defTabSz="914140" rtl="0" eaLnBrk="1" latinLnBrk="0" hangingPunct="1">
        <a:defRPr sz="1800" kern="1200">
          <a:solidFill>
            <a:schemeClr val="tx1"/>
          </a:solidFill>
          <a:latin typeface="+mn-lt"/>
          <a:ea typeface="+mn-ea"/>
          <a:cs typeface="+mn-cs"/>
        </a:defRPr>
      </a:lvl5pPr>
      <a:lvl6pPr marL="2285351" algn="l" defTabSz="914140" rtl="0" eaLnBrk="1" latinLnBrk="0" hangingPunct="1">
        <a:defRPr sz="1800" kern="1200">
          <a:solidFill>
            <a:schemeClr val="tx1"/>
          </a:solidFill>
          <a:latin typeface="+mn-lt"/>
          <a:ea typeface="+mn-ea"/>
          <a:cs typeface="+mn-cs"/>
        </a:defRPr>
      </a:lvl6pPr>
      <a:lvl7pPr marL="2742421" algn="l" defTabSz="914140" rtl="0" eaLnBrk="1" latinLnBrk="0" hangingPunct="1">
        <a:defRPr sz="1800" kern="1200">
          <a:solidFill>
            <a:schemeClr val="tx1"/>
          </a:solidFill>
          <a:latin typeface="+mn-lt"/>
          <a:ea typeface="+mn-ea"/>
          <a:cs typeface="+mn-cs"/>
        </a:defRPr>
      </a:lvl7pPr>
      <a:lvl8pPr marL="3199492" algn="l" defTabSz="914140" rtl="0" eaLnBrk="1" latinLnBrk="0" hangingPunct="1">
        <a:defRPr sz="1800" kern="1200">
          <a:solidFill>
            <a:schemeClr val="tx1"/>
          </a:solidFill>
          <a:latin typeface="+mn-lt"/>
          <a:ea typeface="+mn-ea"/>
          <a:cs typeface="+mn-cs"/>
        </a:defRPr>
      </a:lvl8pPr>
      <a:lvl9pPr marL="3656562" algn="l" defTabSz="91414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E647A2-F60E-4F87-A5A7-1A55ABBACE2E}" type="datetimeFigureOut">
              <a:rPr lang="en-US" smtClean="0"/>
              <a:t>8/10/2014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E2325D-6E62-4777-AD8F-5E1E613CBC21}" type="slidenum">
              <a:rPr lang="en-US" smtClean="0"/>
              <a:t>‹#›</a:t>
            </a:fld>
            <a:endParaRPr lang="en-US"/>
          </a:p>
        </p:txBody>
      </p:sp>
    </p:spTree>
    <p:extLst>
      <p:ext uri="{BB962C8B-B14F-4D97-AF65-F5344CB8AC3E}">
        <p14:creationId xmlns:p14="http://schemas.microsoft.com/office/powerpoint/2010/main" val="2456375894"/>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7.png"/><Relationship Id="rId7"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emf"/><Relationship Id="rId9"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emf"/><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562504"/>
            <a:ext cx="7772400" cy="2299229"/>
          </a:xfrm>
        </p:spPr>
        <p:txBody>
          <a:bodyPr>
            <a:normAutofit/>
          </a:bodyPr>
          <a:lstStyle/>
          <a:p>
            <a:r>
              <a:rPr lang="en-US" sz="3200" dirty="0" smtClean="0"/>
              <a:t>NEON Remote Sensing Data</a:t>
            </a:r>
            <a:endParaRPr lang="en-US" dirty="0"/>
          </a:p>
        </p:txBody>
      </p:sp>
      <p:sp>
        <p:nvSpPr>
          <p:cNvPr id="6" name="TextBox 5"/>
          <p:cNvSpPr txBox="1"/>
          <p:nvPr/>
        </p:nvSpPr>
        <p:spPr>
          <a:xfrm>
            <a:off x="3115373" y="5067904"/>
            <a:ext cx="5379340" cy="400110"/>
          </a:xfrm>
          <a:prstGeom prst="rect">
            <a:avLst/>
          </a:prstGeom>
          <a:noFill/>
        </p:spPr>
        <p:txBody>
          <a:bodyPr wrap="square" rtlCol="0">
            <a:spAutoFit/>
          </a:bodyPr>
          <a:lstStyle/>
          <a:p>
            <a:pPr algn="ctr"/>
            <a:r>
              <a:rPr lang="en-US" sz="1000" dirty="0" smtClean="0"/>
              <a:t>The National Ecological Observatory Network is a project sponsored by the National Science Foundation and managed under cooperative agreement by NEON Inc.</a:t>
            </a:r>
            <a:endParaRPr lang="en-US" sz="1000" dirty="0"/>
          </a:p>
        </p:txBody>
      </p:sp>
      <p:pic>
        <p:nvPicPr>
          <p:cNvPr id="7" name="Picture 6" descr="Globe_NEON_cmyk.pdf"/>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7089" y="3203377"/>
            <a:ext cx="4638989" cy="2108631"/>
          </a:xfrm>
          <a:prstGeom prst="rect">
            <a:avLst/>
          </a:prstGeom>
        </p:spPr>
      </p:pic>
      <p:pic>
        <p:nvPicPr>
          <p:cNvPr id="9" name="Picture 2" descr="https://encrypted-tbn1.gstatic.com/images?q=tbn:ANd9GcR7QZtDDAC8-NBHyZuBRRz9QTyTOWtZGXd4669jUW9Na2RjxGCbeQ"/>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335624" y="2877715"/>
            <a:ext cx="742850" cy="7428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custDataLst>
              <p:tags r:id="rId1"/>
            </p:custDataLst>
          </p:nvPr>
        </p:nvSpPr>
        <p:spPr>
          <a:xfrm>
            <a:off x="983892" y="2948993"/>
            <a:ext cx="2131481" cy="523220"/>
          </a:xfrm>
          <a:prstGeom prst="rect">
            <a:avLst/>
          </a:prstGeom>
          <a:noFill/>
        </p:spPr>
        <p:txBody>
          <a:bodyPr wrap="none" rtlCol="0">
            <a:spAutoFit/>
          </a:bodyPr>
          <a:lstStyle/>
          <a:p>
            <a:r>
              <a:rPr lang="en-US" sz="2800" dirty="0" err="1" smtClean="0">
                <a:solidFill>
                  <a:schemeClr val="tx1">
                    <a:lumMod val="50000"/>
                    <a:lumOff val="50000"/>
                  </a:schemeClr>
                </a:solidFill>
              </a:rPr>
              <a:t>LeahAWasser</a:t>
            </a:r>
            <a:endParaRPr lang="en-US" dirty="0" smtClean="0">
              <a:solidFill>
                <a:schemeClr val="tx1">
                  <a:lumMod val="50000"/>
                  <a:lumOff val="50000"/>
                </a:schemeClr>
              </a:solidFill>
            </a:endParaRPr>
          </a:p>
        </p:txBody>
      </p:sp>
    </p:spTree>
    <p:extLst>
      <p:ext uri="{BB962C8B-B14F-4D97-AF65-F5344CB8AC3E}">
        <p14:creationId xmlns:p14="http://schemas.microsoft.com/office/powerpoint/2010/main" val="655041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5454869"/>
            <a:ext cx="9228083" cy="1403131"/>
          </a:xfrm>
          <a:prstGeom prst="rect">
            <a:avLst/>
          </a:prstGeom>
          <a:solidFill>
            <a:schemeClr val="bg1"/>
          </a:solidFill>
          <a:ln w="12700" cmpd="sng">
            <a:solidFill>
              <a:schemeClr val="bg1"/>
            </a:solidFill>
            <a:miter lim="800000"/>
          </a:ln>
        </p:spPr>
        <p:txBody>
          <a:bodyPr wrap="square" rtlCol="0" anchor="ctr">
            <a:spAutoFit/>
          </a:bodyPr>
          <a:lstStyle/>
          <a:p>
            <a:pPr algn="ctr"/>
            <a:endParaRPr lang="en-US" sz="3600" b="1" baseline="0" dirty="0" smtClean="0">
              <a:solidFill>
                <a:schemeClr val="bg1"/>
              </a:solidFill>
              <a:latin typeface="Calibri" pitchFamily="34" charset="0"/>
            </a:endParaRPr>
          </a:p>
        </p:txBody>
      </p:sp>
      <p:sp>
        <p:nvSpPr>
          <p:cNvPr id="5" name="Title 1"/>
          <p:cNvSpPr txBox="1">
            <a:spLocks/>
          </p:cNvSpPr>
          <p:nvPr/>
        </p:nvSpPr>
        <p:spPr>
          <a:xfrm>
            <a:off x="0" y="148590"/>
            <a:ext cx="9144000" cy="669925"/>
          </a:xfrm>
          <a:prstGeom prst="rect">
            <a:avLst/>
          </a:prstGeom>
        </p:spPr>
        <p:txBody>
          <a:bodyP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B2C5F"/>
                </a:solidFill>
                <a:effectLst/>
                <a:uLnTx/>
                <a:uFillTx/>
                <a:latin typeface="Univers 55"/>
                <a:ea typeface="+mj-ea"/>
                <a:cs typeface="Univers 55"/>
              </a:rPr>
              <a:t>Sample AOP Higher-Level Data Products</a:t>
            </a:r>
            <a:endParaRPr kumimoji="0" lang="en-US" sz="2800" b="1" i="0" u="none" strike="noStrike" kern="1200" cap="none" spc="0" normalizeH="0" baseline="0" noProof="0" dirty="0">
              <a:ln>
                <a:noFill/>
              </a:ln>
              <a:solidFill>
                <a:srgbClr val="1B2C5F"/>
              </a:solidFill>
              <a:effectLst/>
              <a:uLnTx/>
              <a:uFillTx/>
              <a:latin typeface="Univers 55"/>
              <a:ea typeface="+mj-ea"/>
              <a:cs typeface="Univers 55"/>
            </a:endParaRPr>
          </a:p>
        </p:txBody>
      </p:sp>
      <p:graphicFrame>
        <p:nvGraphicFramePr>
          <p:cNvPr id="6" name="Content Placeholder 7"/>
          <p:cNvGraphicFramePr>
            <a:graphicFrameLocks/>
          </p:cNvGraphicFramePr>
          <p:nvPr>
            <p:extLst>
              <p:ext uri="{D42A27DB-BD31-4B8C-83A1-F6EECF244321}">
                <p14:modId xmlns:p14="http://schemas.microsoft.com/office/powerpoint/2010/main" val="57143276"/>
              </p:ext>
            </p:extLst>
          </p:nvPr>
        </p:nvGraphicFramePr>
        <p:xfrm>
          <a:off x="217170" y="731520"/>
          <a:ext cx="8766810" cy="5701964"/>
        </p:xfrm>
        <a:graphic>
          <a:graphicData uri="http://schemas.openxmlformats.org/drawingml/2006/table">
            <a:tbl>
              <a:tblPr firstRow="1" bandRow="1">
                <a:tableStyleId>{5C22544A-7EE6-4342-B048-85BDC9FD1C3A}</a:tableStyleId>
              </a:tblPr>
              <a:tblGrid>
                <a:gridCol w="2621849"/>
                <a:gridCol w="6144961"/>
              </a:tblGrid>
              <a:tr h="400050">
                <a:tc>
                  <a:txBody>
                    <a:bodyPr/>
                    <a:lstStyle/>
                    <a:p>
                      <a:r>
                        <a:rPr lang="en-US" sz="1400" dirty="0" smtClean="0"/>
                        <a:t>Data Product</a:t>
                      </a:r>
                      <a:endParaRPr lang="en-US" sz="1400" dirty="0"/>
                    </a:p>
                  </a:txBody>
                  <a:tcPr/>
                </a:tc>
                <a:tc>
                  <a:txBody>
                    <a:bodyPr/>
                    <a:lstStyle/>
                    <a:p>
                      <a:r>
                        <a:rPr lang="en-US" sz="1400" dirty="0" smtClean="0"/>
                        <a:t>Description</a:t>
                      </a:r>
                      <a:endParaRPr lang="en-US" sz="1400" dirty="0"/>
                    </a:p>
                  </a:txBody>
                  <a:tcPr/>
                </a:tc>
              </a:tr>
              <a:tr h="393578">
                <a:tc>
                  <a:txBody>
                    <a:bodyPr/>
                    <a:lstStyle/>
                    <a:p>
                      <a:r>
                        <a:rPr lang="en-US" sz="1400" kern="1200" dirty="0" smtClean="0">
                          <a:solidFill>
                            <a:schemeClr val="dk1"/>
                          </a:solidFill>
                          <a:latin typeface="+mn-lt"/>
                          <a:ea typeface="+mn-ea"/>
                          <a:cs typeface="+mn-cs"/>
                        </a:rPr>
                        <a:t>Leaf water content</a:t>
                      </a:r>
                      <a:endParaRPr lang="en-US" sz="1400" dirty="0"/>
                    </a:p>
                  </a:txBody>
                  <a:tcPr/>
                </a:tc>
                <a:tc>
                  <a:txBody>
                    <a:bodyPr/>
                    <a:lstStyle/>
                    <a:p>
                      <a:r>
                        <a:rPr lang="en-US" sz="1400" kern="1200" dirty="0" smtClean="0">
                          <a:solidFill>
                            <a:schemeClr val="dk1"/>
                          </a:solidFill>
                          <a:latin typeface="+mn-lt"/>
                          <a:ea typeface="+mn-ea"/>
                          <a:cs typeface="+mn-cs"/>
                        </a:rPr>
                        <a:t>Upper canopy water content measured as equivalent water thickness </a:t>
                      </a:r>
                      <a:endParaRPr lang="en-US" sz="1400" dirty="0"/>
                    </a:p>
                  </a:txBody>
                  <a:tcPr/>
                </a:tc>
              </a:tr>
              <a:tr h="393578">
                <a:tc>
                  <a:txBody>
                    <a:bodyPr/>
                    <a:lstStyle/>
                    <a:p>
                      <a:r>
                        <a:rPr lang="en-US" sz="1400" kern="1200" dirty="0" smtClean="0">
                          <a:solidFill>
                            <a:schemeClr val="dk1"/>
                          </a:solidFill>
                          <a:latin typeface="+mn-lt"/>
                          <a:ea typeface="+mn-ea"/>
                          <a:cs typeface="+mn-cs"/>
                        </a:rPr>
                        <a:t>Leaf nitrogen content</a:t>
                      </a:r>
                      <a:endParaRPr lang="en-US" sz="1400" dirty="0"/>
                    </a:p>
                  </a:txBody>
                  <a:tcPr/>
                </a:tc>
                <a:tc>
                  <a:txBody>
                    <a:bodyPr/>
                    <a:lstStyle/>
                    <a:p>
                      <a:r>
                        <a:rPr lang="en-US" sz="1400" kern="1200" dirty="0" smtClean="0">
                          <a:solidFill>
                            <a:schemeClr val="dk1"/>
                          </a:solidFill>
                          <a:latin typeface="+mn-lt"/>
                          <a:ea typeface="+mn-ea"/>
                          <a:cs typeface="+mn-cs"/>
                        </a:rPr>
                        <a:t>Upper canopy nitrogen content</a:t>
                      </a:r>
                      <a:endParaRPr lang="en-US" sz="1400" dirty="0"/>
                    </a:p>
                  </a:txBody>
                  <a:tcPr/>
                </a:tc>
              </a:tr>
              <a:tr h="494060">
                <a:tc>
                  <a:txBody>
                    <a:bodyPr/>
                    <a:lstStyle/>
                    <a:p>
                      <a:r>
                        <a:rPr lang="en-US" sz="1400" kern="1200" dirty="0" smtClean="0">
                          <a:solidFill>
                            <a:schemeClr val="dk1"/>
                          </a:solidFill>
                          <a:latin typeface="+mn-lt"/>
                          <a:ea typeface="+mn-ea"/>
                          <a:cs typeface="+mn-cs"/>
                        </a:rPr>
                        <a:t>Pigment concentrations</a:t>
                      </a:r>
                      <a:endParaRPr lang="en-US" sz="1400" dirty="0"/>
                    </a:p>
                  </a:txBody>
                  <a:tcPr/>
                </a:tc>
                <a:tc>
                  <a:txBody>
                    <a:bodyPr/>
                    <a:lstStyle/>
                    <a:p>
                      <a:r>
                        <a:rPr lang="en-US" sz="1400" kern="1200" dirty="0" smtClean="0">
                          <a:solidFill>
                            <a:schemeClr val="dk1"/>
                          </a:solidFill>
                          <a:latin typeface="+mn-lt"/>
                          <a:ea typeface="+mn-ea"/>
                          <a:cs typeface="+mn-cs"/>
                        </a:rPr>
                        <a:t>Vegetation indices sensitive to concentrations of chlorophyll, xanthophylls, caroteniod and anthocyanin</a:t>
                      </a:r>
                      <a:endParaRPr lang="en-US" sz="1400" dirty="0"/>
                    </a:p>
                  </a:txBody>
                  <a:tcPr/>
                </a:tc>
              </a:tr>
              <a:tr h="494060">
                <a:tc>
                  <a:txBody>
                    <a:bodyPr/>
                    <a:lstStyle/>
                    <a:p>
                      <a:r>
                        <a:rPr lang="en-US" sz="1400" kern="1200" dirty="0" smtClean="0">
                          <a:solidFill>
                            <a:schemeClr val="dk1"/>
                          </a:solidFill>
                          <a:latin typeface="+mn-lt"/>
                          <a:ea typeface="+mn-ea"/>
                          <a:cs typeface="+mn-cs"/>
                        </a:rPr>
                        <a:t>fPAR: Fraction of photosynthetic active radiation</a:t>
                      </a:r>
                      <a:endParaRPr lang="en-US" sz="1400" dirty="0"/>
                    </a:p>
                  </a:txBody>
                  <a:tcPr/>
                </a:tc>
                <a:tc>
                  <a:txBody>
                    <a:bodyPr/>
                    <a:lstStyle/>
                    <a:p>
                      <a:r>
                        <a:rPr lang="en-US" sz="1400" kern="1200" dirty="0" smtClean="0">
                          <a:solidFill>
                            <a:schemeClr val="dk1"/>
                          </a:solidFill>
                          <a:latin typeface="+mn-lt"/>
                          <a:ea typeface="+mn-ea"/>
                          <a:cs typeface="+mn-cs"/>
                        </a:rPr>
                        <a:t>Measure of available radiation in specific wavelengths absorbed by canopy</a:t>
                      </a:r>
                      <a:endParaRPr lang="en-US" sz="1400" dirty="0"/>
                    </a:p>
                  </a:txBody>
                  <a:tcPr/>
                </a:tc>
              </a:tr>
              <a:tr h="494060">
                <a:tc>
                  <a:txBody>
                    <a:bodyPr/>
                    <a:lstStyle/>
                    <a:p>
                      <a:r>
                        <a:rPr lang="en-US" sz="1400" kern="1200" dirty="0" smtClean="0">
                          <a:solidFill>
                            <a:schemeClr val="dk1"/>
                          </a:solidFill>
                          <a:latin typeface="+mn-lt"/>
                          <a:ea typeface="+mn-ea"/>
                          <a:cs typeface="+mn-cs"/>
                        </a:rPr>
                        <a:t>Albedo</a:t>
                      </a:r>
                      <a:endParaRPr lang="en-US" sz="1400" dirty="0"/>
                    </a:p>
                  </a:txBody>
                  <a:tcPr/>
                </a:tc>
                <a:tc>
                  <a:txBody>
                    <a:bodyPr/>
                    <a:lstStyle/>
                    <a:p>
                      <a:r>
                        <a:rPr lang="en-US" sz="1400" kern="1200" dirty="0" smtClean="0">
                          <a:solidFill>
                            <a:schemeClr val="dk1"/>
                          </a:solidFill>
                          <a:latin typeface="+mn-lt"/>
                          <a:ea typeface="+mn-ea"/>
                          <a:cs typeface="+mn-cs"/>
                        </a:rPr>
                        <a:t>The fraction of total incident radiation striking a surface that is reflected by that surface</a:t>
                      </a:r>
                      <a:endParaRPr lang="en-US" sz="1400" dirty="0"/>
                    </a:p>
                  </a:txBody>
                  <a:tcPr/>
                </a:tc>
              </a:tr>
              <a:tr h="393578">
                <a:tc>
                  <a:txBody>
                    <a:bodyPr/>
                    <a:lstStyle/>
                    <a:p>
                      <a:r>
                        <a:rPr lang="en-US" sz="1400" kern="1200" dirty="0" smtClean="0">
                          <a:solidFill>
                            <a:schemeClr val="dk1"/>
                          </a:solidFill>
                          <a:latin typeface="+mn-lt"/>
                          <a:ea typeface="+mn-ea"/>
                          <a:cs typeface="+mn-cs"/>
                        </a:rPr>
                        <a:t>LAI: Leaf area index</a:t>
                      </a:r>
                      <a:endParaRPr lang="en-US" sz="1400" dirty="0"/>
                    </a:p>
                  </a:txBody>
                  <a:tcPr/>
                </a:tc>
                <a:tc>
                  <a:txBody>
                    <a:bodyPr/>
                    <a:lstStyle/>
                    <a:p>
                      <a:r>
                        <a:rPr lang="en-US" sz="1400" kern="1200" dirty="0" smtClean="0">
                          <a:solidFill>
                            <a:schemeClr val="dk1"/>
                          </a:solidFill>
                          <a:latin typeface="+mn-lt"/>
                          <a:ea typeface="+mn-ea"/>
                          <a:cs typeface="+mn-cs"/>
                        </a:rPr>
                        <a:t>Measure of green area per unit ground surface area</a:t>
                      </a:r>
                      <a:endParaRPr lang="en-US" sz="1400" dirty="0"/>
                    </a:p>
                  </a:txBody>
                  <a:tcPr/>
                </a:tc>
              </a:tr>
              <a:tr h="494060">
                <a:tc>
                  <a:txBody>
                    <a:bodyPr/>
                    <a:lstStyle/>
                    <a:p>
                      <a:r>
                        <a:rPr lang="en-US" sz="1400" kern="1200" dirty="0" smtClean="0">
                          <a:solidFill>
                            <a:schemeClr val="dk1"/>
                          </a:solidFill>
                          <a:latin typeface="+mn-lt"/>
                          <a:ea typeface="+mn-ea"/>
                          <a:cs typeface="+mn-cs"/>
                        </a:rPr>
                        <a:t>Cover fraction</a:t>
                      </a:r>
                      <a:endParaRPr lang="en-US" sz="1400" dirty="0"/>
                    </a:p>
                  </a:txBody>
                  <a:tcPr/>
                </a:tc>
                <a:tc>
                  <a:txBody>
                    <a:bodyPr/>
                    <a:lstStyle/>
                    <a:p>
                      <a:r>
                        <a:rPr lang="en-US" sz="1400" kern="1200" dirty="0" smtClean="0">
                          <a:solidFill>
                            <a:schemeClr val="dk1"/>
                          </a:solidFill>
                          <a:latin typeface="+mn-lt"/>
                          <a:ea typeface="+mn-ea"/>
                          <a:cs typeface="+mn-cs"/>
                        </a:rPr>
                        <a:t>Relative amounts of photosynthetic and non-photosynthetic vegetation, including bark, litter, branches, etc.</a:t>
                      </a:r>
                      <a:endParaRPr lang="en-US" sz="1200" dirty="0"/>
                    </a:p>
                  </a:txBody>
                  <a:tcPr/>
                </a:tc>
              </a:tr>
              <a:tr h="494060">
                <a:tc>
                  <a:txBody>
                    <a:bodyPr/>
                    <a:lstStyle/>
                    <a:p>
                      <a:r>
                        <a:rPr lang="en-US" sz="1400" kern="1200" dirty="0" smtClean="0">
                          <a:solidFill>
                            <a:schemeClr val="dk1"/>
                          </a:solidFill>
                          <a:latin typeface="+mn-lt"/>
                          <a:ea typeface="+mn-ea"/>
                          <a:cs typeface="+mn-cs"/>
                        </a:rPr>
                        <a:t>GPP: Gross primary production</a:t>
                      </a:r>
                      <a:endParaRPr lang="en-US" sz="1400" dirty="0"/>
                    </a:p>
                  </a:txBody>
                  <a:tcPr/>
                </a:tc>
                <a:tc>
                  <a:txBody>
                    <a:bodyPr/>
                    <a:lstStyle/>
                    <a:p>
                      <a:r>
                        <a:rPr lang="en-US" sz="1400" kern="1200" dirty="0" smtClean="0">
                          <a:solidFill>
                            <a:schemeClr val="dk1"/>
                          </a:solidFill>
                          <a:latin typeface="+mn-lt"/>
                          <a:ea typeface="+mn-ea"/>
                          <a:cs typeface="+mn-cs"/>
                        </a:rPr>
                        <a:t>Measure of the rate at which an ecosystem's producers capture and store a given amount of chemical energy as biomass in a given length of time</a:t>
                      </a:r>
                      <a:endParaRPr lang="en-US" sz="1200" dirty="0"/>
                    </a:p>
                  </a:txBody>
                  <a:tcPr/>
                </a:tc>
              </a:tr>
              <a:tr h="494060">
                <a:tc>
                  <a:txBody>
                    <a:bodyPr/>
                    <a:lstStyle/>
                    <a:p>
                      <a:r>
                        <a:rPr lang="en-US" sz="1400" kern="1200" dirty="0" smtClean="0">
                          <a:solidFill>
                            <a:schemeClr val="dk1"/>
                          </a:solidFill>
                          <a:latin typeface="+mn-lt"/>
                          <a:ea typeface="+mn-ea"/>
                          <a:cs typeface="+mn-cs"/>
                        </a:rPr>
                        <a:t>Canopy </a:t>
                      </a:r>
                      <a:r>
                        <a:rPr lang="en-US" sz="1400" kern="1200" dirty="0" smtClean="0">
                          <a:solidFill>
                            <a:schemeClr val="dk1"/>
                          </a:solidFill>
                          <a:latin typeface="+mn-lt"/>
                          <a:ea typeface="+mn-ea"/>
                          <a:cs typeface="+mn-cs"/>
                        </a:rPr>
                        <a:t>height (LiDAR)</a:t>
                      </a:r>
                      <a:endParaRPr lang="en-US" sz="1400" dirty="0"/>
                    </a:p>
                  </a:txBody>
                  <a:tcPr/>
                </a:tc>
                <a:tc>
                  <a:txBody>
                    <a:bodyPr/>
                    <a:lstStyle/>
                    <a:p>
                      <a:r>
                        <a:rPr lang="en-US" sz="1400" kern="1200" dirty="0" smtClean="0">
                          <a:solidFill>
                            <a:schemeClr val="dk1"/>
                          </a:solidFill>
                          <a:latin typeface="+mn-lt"/>
                          <a:ea typeface="+mn-ea"/>
                          <a:cs typeface="+mn-cs"/>
                        </a:rPr>
                        <a:t>Horizontal distribution of height profile of canopy components measured as the distance the canopy top and ground</a:t>
                      </a:r>
                      <a:endParaRPr lang="en-US" sz="1400" dirty="0"/>
                    </a:p>
                  </a:txBody>
                  <a:tcPr/>
                </a:tc>
              </a:tr>
              <a:tr h="494060">
                <a:tc>
                  <a:txBody>
                    <a:bodyPr/>
                    <a:lstStyle/>
                    <a:p>
                      <a:r>
                        <a:rPr lang="en-US" sz="1400" kern="1200" dirty="0" smtClean="0">
                          <a:solidFill>
                            <a:schemeClr val="dk1"/>
                          </a:solidFill>
                          <a:latin typeface="+mn-lt"/>
                          <a:ea typeface="+mn-ea"/>
                          <a:cs typeface="+mn-cs"/>
                        </a:rPr>
                        <a:t>Canopy </a:t>
                      </a:r>
                      <a:r>
                        <a:rPr lang="en-US" sz="1400" kern="1200" dirty="0" smtClean="0">
                          <a:solidFill>
                            <a:schemeClr val="dk1"/>
                          </a:solidFill>
                          <a:latin typeface="+mn-lt"/>
                          <a:ea typeface="+mn-ea"/>
                          <a:cs typeface="+mn-cs"/>
                        </a:rPr>
                        <a:t>structure (LiDAR)</a:t>
                      </a:r>
                      <a:endParaRPr lang="en-US" sz="1400" dirty="0"/>
                    </a:p>
                  </a:txBody>
                  <a:tcPr/>
                </a:tc>
                <a:tc>
                  <a:txBody>
                    <a:bodyPr/>
                    <a:lstStyle/>
                    <a:p>
                      <a:r>
                        <a:rPr lang="en-US" sz="1400" kern="1200" dirty="0" smtClean="0">
                          <a:solidFill>
                            <a:schemeClr val="dk1"/>
                          </a:solidFill>
                          <a:latin typeface="+mn-lt"/>
                          <a:ea typeface="+mn-ea"/>
                          <a:cs typeface="+mn-cs"/>
                        </a:rPr>
                        <a:t>Position, extent, quantity, volume, and shape of aboveground vegetation in both vertical and horizontal directions</a:t>
                      </a:r>
                      <a:endParaRPr lang="en-US" sz="1200" dirty="0"/>
                    </a:p>
                  </a:txBody>
                  <a:tcPr/>
                </a:tc>
              </a:tr>
              <a:tr h="494060">
                <a:tc>
                  <a:txBody>
                    <a:bodyPr/>
                    <a:lstStyle/>
                    <a:p>
                      <a:r>
                        <a:rPr lang="en-US" sz="1400" kern="1200" dirty="0" smtClean="0">
                          <a:solidFill>
                            <a:schemeClr val="dk1"/>
                          </a:solidFill>
                          <a:latin typeface="+mn-lt"/>
                          <a:ea typeface="+mn-ea"/>
                          <a:cs typeface="+mn-cs"/>
                        </a:rPr>
                        <a:t>Surface </a:t>
                      </a:r>
                      <a:r>
                        <a:rPr lang="en-US" sz="1400" kern="1200" dirty="0" smtClean="0">
                          <a:solidFill>
                            <a:schemeClr val="dk1"/>
                          </a:solidFill>
                          <a:latin typeface="+mn-lt"/>
                          <a:ea typeface="+mn-ea"/>
                          <a:cs typeface="+mn-cs"/>
                        </a:rPr>
                        <a:t>roughness (LiDAR)</a:t>
                      </a:r>
                      <a:endParaRPr lang="en-US" sz="1400" dirty="0"/>
                    </a:p>
                  </a:txBody>
                  <a:tcPr/>
                </a:tc>
                <a:tc>
                  <a:txBody>
                    <a:bodyPr/>
                    <a:lstStyle/>
                    <a:p>
                      <a:r>
                        <a:rPr lang="en-US" sz="1400" kern="1200" dirty="0" smtClean="0">
                          <a:solidFill>
                            <a:schemeClr val="dk1"/>
                          </a:solidFill>
                          <a:latin typeface="+mn-lt"/>
                          <a:ea typeface="+mn-ea"/>
                          <a:cs typeface="+mn-cs"/>
                        </a:rPr>
                        <a:t>Calculated as the standard deviation of the measured canopy heights</a:t>
                      </a:r>
                      <a:endParaRPr lang="en-US" sz="1200" dirty="0"/>
                    </a:p>
                  </a:txBody>
                  <a:tcPr/>
                </a:tc>
              </a:tr>
            </a:tbl>
          </a:graphicData>
        </a:graphic>
      </p:graphicFrame>
    </p:spTree>
    <p:extLst>
      <p:ext uri="{BB962C8B-B14F-4D97-AF65-F5344CB8AC3E}">
        <p14:creationId xmlns:p14="http://schemas.microsoft.com/office/powerpoint/2010/main" val="42452226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Hyperspectral Imaging</a:t>
            </a:r>
            <a:endParaRPr lang="en-US" dirty="0"/>
          </a:p>
        </p:txBody>
      </p:sp>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1504967" y="1166648"/>
            <a:ext cx="6498231" cy="4656746"/>
          </a:xfrm>
          <a:prstGeom prst="rect">
            <a:avLst/>
          </a:prstGeom>
          <a:noFill/>
        </p:spPr>
      </p:pic>
    </p:spTree>
    <p:extLst>
      <p:ext uri="{BB962C8B-B14F-4D97-AF65-F5344CB8AC3E}">
        <p14:creationId xmlns:p14="http://schemas.microsoft.com/office/powerpoint/2010/main" val="2496831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p:txBody>
          <a:bodyPr/>
          <a:lstStyle/>
          <a:p>
            <a:endParaRPr lang="en-US"/>
          </a:p>
        </p:txBody>
      </p:sp>
      <p:pic>
        <p:nvPicPr>
          <p:cNvPr id="4" name="Picture 3" descr="GJ_cube.png"/>
          <p:cNvPicPr>
            <a:picLocks noChangeAspect="1"/>
          </p:cNvPicPr>
          <p:nvPr/>
        </p:nvPicPr>
        <p:blipFill rotWithShape="1">
          <a:blip r:embed="rId2">
            <a:extLst>
              <a:ext uri="{28A0092B-C50C-407E-A947-70E740481C1C}">
                <a14:useLocalDpi xmlns:a14="http://schemas.microsoft.com/office/drawing/2010/main" val="0"/>
              </a:ext>
            </a:extLst>
          </a:blip>
          <a:srcRect l="11488" t="4542" r="7662" b="7311"/>
          <a:stretch/>
        </p:blipFill>
        <p:spPr>
          <a:xfrm>
            <a:off x="853687" y="1012411"/>
            <a:ext cx="7335870" cy="4833178"/>
          </a:xfrm>
          <a:prstGeom prst="rect">
            <a:avLst/>
          </a:prstGeom>
        </p:spPr>
      </p:pic>
      <p:sp>
        <p:nvSpPr>
          <p:cNvPr id="5" name="TextBox 4"/>
          <p:cNvSpPr txBox="1"/>
          <p:nvPr/>
        </p:nvSpPr>
        <p:spPr>
          <a:xfrm rot="20556271">
            <a:off x="4754674" y="5049505"/>
            <a:ext cx="3561631" cy="369332"/>
          </a:xfrm>
          <a:prstGeom prst="rect">
            <a:avLst/>
          </a:prstGeom>
          <a:noFill/>
        </p:spPr>
        <p:txBody>
          <a:bodyPr wrap="square" rtlCol="0">
            <a:spAutoFit/>
          </a:bodyPr>
          <a:lstStyle/>
          <a:p>
            <a:r>
              <a:rPr lang="en-US" dirty="0" smtClean="0"/>
              <a:t>Y – Spatial Dimension</a:t>
            </a:r>
            <a:endParaRPr lang="en-US" dirty="0"/>
          </a:p>
        </p:txBody>
      </p:sp>
      <p:sp>
        <p:nvSpPr>
          <p:cNvPr id="6" name="TextBox 5"/>
          <p:cNvSpPr txBox="1"/>
          <p:nvPr/>
        </p:nvSpPr>
        <p:spPr>
          <a:xfrm rot="1367218">
            <a:off x="1081308" y="5082579"/>
            <a:ext cx="3561631" cy="369332"/>
          </a:xfrm>
          <a:prstGeom prst="rect">
            <a:avLst/>
          </a:prstGeom>
          <a:noFill/>
        </p:spPr>
        <p:txBody>
          <a:bodyPr wrap="square" rtlCol="0">
            <a:spAutoFit/>
          </a:bodyPr>
          <a:lstStyle/>
          <a:p>
            <a:r>
              <a:rPr lang="en-US" dirty="0" smtClean="0"/>
              <a:t>X – Spatial Dimension</a:t>
            </a:r>
            <a:endParaRPr lang="en-US" dirty="0"/>
          </a:p>
        </p:txBody>
      </p:sp>
      <p:sp>
        <p:nvSpPr>
          <p:cNvPr id="7" name="TextBox 6"/>
          <p:cNvSpPr txBox="1"/>
          <p:nvPr/>
        </p:nvSpPr>
        <p:spPr>
          <a:xfrm>
            <a:off x="228326" y="953865"/>
            <a:ext cx="3397084" cy="369332"/>
          </a:xfrm>
          <a:prstGeom prst="rect">
            <a:avLst/>
          </a:prstGeom>
          <a:noFill/>
        </p:spPr>
        <p:txBody>
          <a:bodyPr wrap="none" rtlCol="0">
            <a:spAutoFit/>
          </a:bodyPr>
          <a:lstStyle/>
          <a:p>
            <a:r>
              <a:rPr lang="en-US" dirty="0" smtClean="0"/>
              <a:t>Z- Spectral </a:t>
            </a:r>
            <a:r>
              <a:rPr lang="en-US" dirty="0" smtClean="0"/>
              <a:t>Dimension (~5nm!!)</a:t>
            </a:r>
            <a:endParaRPr lang="en-US" dirty="0"/>
          </a:p>
        </p:txBody>
      </p:sp>
      <p:cxnSp>
        <p:nvCxnSpPr>
          <p:cNvPr id="9" name="Straight Arrow Connector 8"/>
          <p:cNvCxnSpPr/>
          <p:nvPr/>
        </p:nvCxnSpPr>
        <p:spPr>
          <a:xfrm flipV="1">
            <a:off x="451945" y="1544638"/>
            <a:ext cx="0" cy="25018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0" name="Picture 2" descr="http://www.dogtipper.com/blog-photos/uploaded_images/prnphotos076481-NATURAL-BALANCE-BUL-734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7657" y="88109"/>
            <a:ext cx="1283358" cy="9625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657" y="1131794"/>
            <a:ext cx="1283358" cy="9661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972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686800" cy="781538"/>
          </a:xfrm>
          <a:prstGeom prst="rect">
            <a:avLst/>
          </a:prstGeom>
        </p:spPr>
        <p:txBody>
          <a:bodyPr>
            <a:normAutofit/>
          </a:bodyPr>
          <a:lstStyle/>
          <a:p>
            <a:endParaRPr lang="en-US" dirty="0"/>
          </a:p>
        </p:txBody>
      </p:sp>
      <p:pic>
        <p:nvPicPr>
          <p:cNvPr id="3" name="Picture 2" descr="GJ_cube.png"/>
          <p:cNvPicPr>
            <a:picLocks noChangeAspect="1"/>
          </p:cNvPicPr>
          <p:nvPr/>
        </p:nvPicPr>
        <p:blipFill rotWithShape="1">
          <a:blip r:embed="rId3">
            <a:extLst>
              <a:ext uri="{28A0092B-C50C-407E-A947-70E740481C1C}">
                <a14:useLocalDpi xmlns:a14="http://schemas.microsoft.com/office/drawing/2010/main" val="0"/>
              </a:ext>
            </a:extLst>
          </a:blip>
          <a:srcRect l="11488" t="4542" r="7662" b="7311"/>
          <a:stretch/>
        </p:blipFill>
        <p:spPr>
          <a:xfrm>
            <a:off x="-37022" y="-147877"/>
            <a:ext cx="3117679" cy="2054057"/>
          </a:xfrm>
          <a:prstGeom prst="rect">
            <a:avLst/>
          </a:prstGeom>
        </p:spPr>
      </p:pic>
      <p:pic>
        <p:nvPicPr>
          <p:cNvPr id="6" name="Picture 5"/>
          <p:cNvPicPr>
            <a:picLocks noChangeAspect="1"/>
          </p:cNvPicPr>
          <p:nvPr/>
        </p:nvPicPr>
        <p:blipFill>
          <a:blip r:embed="rId4"/>
          <a:stretch>
            <a:fillRect/>
          </a:stretch>
        </p:blipFill>
        <p:spPr>
          <a:xfrm>
            <a:off x="174875" y="3875318"/>
            <a:ext cx="2740274" cy="1865979"/>
          </a:xfrm>
          <a:prstGeom prst="rect">
            <a:avLst/>
          </a:prstGeom>
          <a:ln>
            <a:solidFill>
              <a:schemeClr val="tx1"/>
            </a:solidFill>
          </a:ln>
        </p:spPr>
      </p:pic>
      <p:pic>
        <p:nvPicPr>
          <p:cNvPr id="7" name="Picture 6"/>
          <p:cNvPicPr>
            <a:picLocks noChangeAspect="1"/>
          </p:cNvPicPr>
          <p:nvPr/>
        </p:nvPicPr>
        <p:blipFill>
          <a:blip r:embed="rId5"/>
          <a:stretch>
            <a:fillRect/>
          </a:stretch>
        </p:blipFill>
        <p:spPr>
          <a:xfrm>
            <a:off x="6369569" y="3875317"/>
            <a:ext cx="2740274" cy="1865976"/>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3272222" y="3875318"/>
            <a:ext cx="2740274" cy="1865976"/>
          </a:xfrm>
          <a:prstGeom prst="rect">
            <a:avLst/>
          </a:prstGeom>
          <a:ln>
            <a:solidFill>
              <a:schemeClr val="tx1"/>
            </a:solidFill>
          </a:ln>
        </p:spPr>
      </p:pic>
      <p:sp>
        <p:nvSpPr>
          <p:cNvPr id="9" name="TextBox 8"/>
          <p:cNvSpPr txBox="1"/>
          <p:nvPr/>
        </p:nvSpPr>
        <p:spPr>
          <a:xfrm>
            <a:off x="828637" y="5887336"/>
            <a:ext cx="1432750" cy="338554"/>
          </a:xfrm>
          <a:prstGeom prst="rect">
            <a:avLst/>
          </a:prstGeom>
          <a:noFill/>
        </p:spPr>
        <p:txBody>
          <a:bodyPr wrap="square" rtlCol="0">
            <a:spAutoFit/>
          </a:bodyPr>
          <a:lstStyle/>
          <a:p>
            <a:pPr algn="ctr"/>
            <a:r>
              <a:rPr lang="en-US" sz="1600" dirty="0" smtClean="0"/>
              <a:t>Aspen &amp; Pine</a:t>
            </a:r>
            <a:endParaRPr lang="en-US" sz="1600" dirty="0"/>
          </a:p>
        </p:txBody>
      </p:sp>
      <p:sp>
        <p:nvSpPr>
          <p:cNvPr id="10" name="TextBox 9"/>
          <p:cNvSpPr txBox="1"/>
          <p:nvPr/>
        </p:nvSpPr>
        <p:spPr>
          <a:xfrm>
            <a:off x="3370420" y="5887336"/>
            <a:ext cx="2649454" cy="338554"/>
          </a:xfrm>
          <a:prstGeom prst="rect">
            <a:avLst/>
          </a:prstGeom>
          <a:noFill/>
        </p:spPr>
        <p:txBody>
          <a:bodyPr wrap="square" rtlCol="0">
            <a:spAutoFit/>
          </a:bodyPr>
          <a:lstStyle/>
          <a:p>
            <a:pPr algn="ctr"/>
            <a:r>
              <a:rPr lang="en-US" sz="1600" dirty="0" smtClean="0"/>
              <a:t>Senescent Grass</a:t>
            </a:r>
            <a:endParaRPr lang="en-US" sz="1600" dirty="0"/>
          </a:p>
        </p:txBody>
      </p:sp>
      <p:sp>
        <p:nvSpPr>
          <p:cNvPr id="11" name="TextBox 10"/>
          <p:cNvSpPr txBox="1"/>
          <p:nvPr/>
        </p:nvSpPr>
        <p:spPr>
          <a:xfrm>
            <a:off x="6827425" y="5887336"/>
            <a:ext cx="1432750" cy="338554"/>
          </a:xfrm>
          <a:prstGeom prst="rect">
            <a:avLst/>
          </a:prstGeom>
          <a:noFill/>
        </p:spPr>
        <p:txBody>
          <a:bodyPr wrap="square" rtlCol="0">
            <a:spAutoFit/>
          </a:bodyPr>
          <a:lstStyle/>
          <a:p>
            <a:pPr algn="ctr"/>
            <a:r>
              <a:rPr lang="en-US" sz="1600" dirty="0" smtClean="0"/>
              <a:t>Snow</a:t>
            </a:r>
            <a:endParaRPr lang="en-US" sz="1600" dirty="0"/>
          </a:p>
        </p:txBody>
      </p:sp>
      <p:pic>
        <p:nvPicPr>
          <p:cNvPr id="13" name="Picture 12" descr="grand_mesa_colorized4.jpg"/>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46000"/>
                    </a14:imgEffect>
                  </a14:imgLayer>
                </a14:imgProps>
              </a:ext>
              <a:ext uri="{28A0092B-C50C-407E-A947-70E740481C1C}">
                <a14:useLocalDpi xmlns:a14="http://schemas.microsoft.com/office/drawing/2010/main" val="0"/>
              </a:ext>
            </a:extLst>
          </a:blip>
          <a:srcRect l="15672" t="12482" r="18519" b="14872"/>
          <a:stretch/>
        </p:blipFill>
        <p:spPr>
          <a:xfrm>
            <a:off x="3668635" y="298402"/>
            <a:ext cx="4702478" cy="3215555"/>
          </a:xfrm>
          <a:prstGeom prst="rect">
            <a:avLst/>
          </a:prstGeom>
        </p:spPr>
      </p:pic>
      <p:pic>
        <p:nvPicPr>
          <p:cNvPr id="15" name="Picture 14" descr="120505_GJ_Mt_Garfield.PNG"/>
          <p:cNvPicPr>
            <a:picLocks noChangeAspect="1"/>
          </p:cNvPicPr>
          <p:nvPr/>
        </p:nvPicPr>
        <p:blipFill rotWithShape="1">
          <a:blip r:embed="rId9">
            <a:extLst>
              <a:ext uri="{28A0092B-C50C-407E-A947-70E740481C1C}">
                <a14:useLocalDpi xmlns:a14="http://schemas.microsoft.com/office/drawing/2010/main" val="0"/>
              </a:ext>
            </a:extLst>
          </a:blip>
          <a:srcRect l="20800" t="20585" r="36224" b="37073"/>
          <a:stretch/>
        </p:blipFill>
        <p:spPr>
          <a:xfrm>
            <a:off x="-4186620" y="867285"/>
            <a:ext cx="3727684" cy="2275089"/>
          </a:xfrm>
          <a:prstGeom prst="rect">
            <a:avLst/>
          </a:prstGeom>
        </p:spPr>
      </p:pic>
    </p:spTree>
    <p:extLst>
      <p:ext uri="{BB962C8B-B14F-4D97-AF65-F5344CB8AC3E}">
        <p14:creationId xmlns:p14="http://schemas.microsoft.com/office/powerpoint/2010/main" val="13450220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722313" y="285284"/>
            <a:ext cx="6737961" cy="4588188"/>
          </a:xfrm>
          <a:prstGeom prst="rect">
            <a:avLst/>
          </a:prstGeom>
          <a:ln>
            <a:solidFill>
              <a:schemeClr val="tx1"/>
            </a:solidFill>
          </a:ln>
        </p:spPr>
      </p:pic>
      <p:sp>
        <p:nvSpPr>
          <p:cNvPr id="5" name="TextBox 4"/>
          <p:cNvSpPr txBox="1"/>
          <p:nvPr/>
        </p:nvSpPr>
        <p:spPr>
          <a:xfrm>
            <a:off x="722313" y="4975539"/>
            <a:ext cx="3020263" cy="338554"/>
          </a:xfrm>
          <a:prstGeom prst="rect">
            <a:avLst/>
          </a:prstGeom>
          <a:noFill/>
        </p:spPr>
        <p:txBody>
          <a:bodyPr wrap="square" rtlCol="0">
            <a:spAutoFit/>
          </a:bodyPr>
          <a:lstStyle/>
          <a:p>
            <a:pPr algn="ctr"/>
            <a:r>
              <a:rPr lang="en-US" sz="1600" dirty="0" smtClean="0"/>
              <a:t>Aspen &amp; Pine</a:t>
            </a:r>
            <a:endParaRPr lang="en-US" sz="1600" dirty="0"/>
          </a:p>
        </p:txBody>
      </p:sp>
      <p:sp>
        <p:nvSpPr>
          <p:cNvPr id="6" name="TextBox 5"/>
          <p:cNvSpPr txBox="1"/>
          <p:nvPr/>
        </p:nvSpPr>
        <p:spPr>
          <a:xfrm>
            <a:off x="935422" y="5637831"/>
            <a:ext cx="7559292" cy="646331"/>
          </a:xfrm>
          <a:prstGeom prst="rect">
            <a:avLst/>
          </a:prstGeom>
          <a:noFill/>
        </p:spPr>
        <p:txBody>
          <a:bodyPr wrap="square" rtlCol="0">
            <a:spAutoFit/>
          </a:bodyPr>
          <a:lstStyle/>
          <a:p>
            <a:r>
              <a:rPr lang="en-US" dirty="0" smtClean="0"/>
              <a:t>Note: Vegetation is highly reflective in the Near Infrared portion of the spectrum</a:t>
            </a:r>
            <a:endParaRPr lang="en-US" dirty="0"/>
          </a:p>
        </p:txBody>
      </p:sp>
    </p:spTree>
    <p:extLst>
      <p:ext uri="{BB962C8B-B14F-4D97-AF65-F5344CB8AC3E}">
        <p14:creationId xmlns:p14="http://schemas.microsoft.com/office/powerpoint/2010/main" val="26005379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a:xfrm>
            <a:off x="976923" y="1074614"/>
            <a:ext cx="7326923" cy="4769137"/>
          </a:xfrm>
        </p:spPr>
        <p:txBody>
          <a:bodyPr/>
          <a:lstStyle/>
          <a:p>
            <a:pPr marL="457200" indent="-457200">
              <a:buFont typeface="+mj-lt"/>
              <a:buAutoNum type="arabicPeriod"/>
            </a:pPr>
            <a:r>
              <a:rPr lang="en-US" dirty="0" smtClean="0"/>
              <a:t>X,Y – individual pixels representing reflectance values for a band</a:t>
            </a:r>
          </a:p>
          <a:p>
            <a:pPr marL="457200" indent="-457200">
              <a:buFont typeface="+mj-lt"/>
              <a:buAutoNum type="arabicPeriod"/>
            </a:pPr>
            <a:r>
              <a:rPr lang="en-US" dirty="0" smtClean="0"/>
              <a:t>Z – n dimensional array of matrices – each matrix in the array represents a band</a:t>
            </a:r>
          </a:p>
          <a:p>
            <a:pPr marL="457200" indent="-457200">
              <a:buFont typeface="+mj-lt"/>
              <a:buAutoNum type="arabicPeriod"/>
            </a:pPr>
            <a:endParaRPr lang="en-US" dirty="0"/>
          </a:p>
          <a:p>
            <a:pPr marL="457200" indent="-457200">
              <a:buFont typeface="Arial" panose="020B0604020202020204" pitchFamily="34" charset="0"/>
              <a:buChar char="•"/>
            </a:pPr>
            <a:r>
              <a:rPr lang="en-US" dirty="0" smtClean="0"/>
              <a:t>Key Attributes</a:t>
            </a:r>
          </a:p>
          <a:p>
            <a:pPr marL="1199939" lvl="1" indent="-457200">
              <a:buFont typeface="Arial" panose="020B0604020202020204" pitchFamily="34" charset="0"/>
              <a:buChar char="•"/>
            </a:pPr>
            <a:r>
              <a:rPr lang="en-US" sz="2000" dirty="0" smtClean="0"/>
              <a:t>Spatial Resolution (pixel size) – how much area on the ground does each pixel represent</a:t>
            </a:r>
          </a:p>
          <a:p>
            <a:pPr marL="1199939" lvl="1" indent="-457200">
              <a:buFont typeface="Arial" panose="020B0604020202020204" pitchFamily="34" charset="0"/>
              <a:buChar char="•"/>
            </a:pPr>
            <a:r>
              <a:rPr lang="en-US" sz="2000" dirty="0" smtClean="0"/>
              <a:t>Spectral resolution – how much of the electromagnetic spectrum does each band represent</a:t>
            </a:r>
          </a:p>
          <a:p>
            <a:pPr marL="1199939" lvl="1" indent="-457200">
              <a:buFont typeface="Arial" panose="020B0604020202020204" pitchFamily="34" charset="0"/>
              <a:buChar char="•"/>
            </a:pPr>
            <a:r>
              <a:rPr lang="en-US" sz="2000" dirty="0" smtClean="0"/>
              <a:t>Projection &amp; Coordinate System Information</a:t>
            </a:r>
            <a:endParaRPr lang="en-US" dirty="0" smtClean="0"/>
          </a:p>
          <a:p>
            <a:pPr marL="1199939" lvl="1" indent="-457200">
              <a:buFont typeface="+mj-lt"/>
              <a:buAutoNum type="arabicPeriod"/>
            </a:pPr>
            <a:endParaRPr lang="en-US" dirty="0" smtClean="0"/>
          </a:p>
        </p:txBody>
      </p:sp>
      <p:sp>
        <p:nvSpPr>
          <p:cNvPr id="4" name="Title 3"/>
          <p:cNvSpPr>
            <a:spLocks noGrp="1"/>
          </p:cNvSpPr>
          <p:nvPr>
            <p:ph type="title"/>
          </p:nvPr>
        </p:nvSpPr>
        <p:spPr/>
        <p:txBody>
          <a:bodyPr/>
          <a:lstStyle/>
          <a:p>
            <a:r>
              <a:rPr lang="en-US" dirty="0" smtClean="0"/>
              <a:t>Hierarchical Spectral Data</a:t>
            </a:r>
            <a:endParaRPr lang="en-US" dirty="0"/>
          </a:p>
        </p:txBody>
      </p:sp>
    </p:spTree>
    <p:extLst>
      <p:ext uri="{BB962C8B-B14F-4D97-AF65-F5344CB8AC3E}">
        <p14:creationId xmlns:p14="http://schemas.microsoft.com/office/powerpoint/2010/main" val="6244188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Let’s Check out some Data</a:t>
            </a:r>
            <a:endParaRPr lang="en-US" dirty="0"/>
          </a:p>
        </p:txBody>
      </p:sp>
      <p:sp>
        <p:nvSpPr>
          <p:cNvPr id="5" name="Text Placeholder 4"/>
          <p:cNvSpPr>
            <a:spLocks noGrp="1"/>
          </p:cNvSpPr>
          <p:nvPr>
            <p:ph type="body" idx="1"/>
          </p:nvPr>
        </p:nvSpPr>
        <p:spPr/>
        <p:txBody>
          <a:bodyPr/>
          <a:lstStyle/>
          <a:p>
            <a:r>
              <a:rPr lang="en-US" dirty="0" smtClean="0"/>
              <a:t>Time to rock out -- Open Up the </a:t>
            </a:r>
            <a:r>
              <a:rPr lang="en-US" dirty="0" err="1" smtClean="0"/>
              <a:t>HDFViewer</a:t>
            </a:r>
            <a:r>
              <a:rPr lang="en-US" dirty="0" smtClean="0"/>
              <a:t>…</a:t>
            </a:r>
            <a:endParaRPr lang="en-US" dirty="0"/>
          </a:p>
        </p:txBody>
      </p:sp>
    </p:spTree>
    <p:extLst>
      <p:ext uri="{BB962C8B-B14F-4D97-AF65-F5344CB8AC3E}">
        <p14:creationId xmlns:p14="http://schemas.microsoft.com/office/powerpoint/2010/main" val="10119659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do We Cool the Spectrometer?</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119" y="1267192"/>
            <a:ext cx="1409700" cy="145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1908" y="958361"/>
            <a:ext cx="4675346" cy="3816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907" y="3032857"/>
            <a:ext cx="4574545" cy="3139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1"/>
          <p:cNvSpPr>
            <a:spLocks noGrp="1"/>
          </p:cNvSpPr>
          <p:nvPr>
            <p:ph idx="1"/>
          </p:nvPr>
        </p:nvSpPr>
        <p:spPr>
          <a:xfrm>
            <a:off x="74248" y="4702148"/>
            <a:ext cx="4093308" cy="1575559"/>
          </a:xfrm>
        </p:spPr>
        <p:txBody>
          <a:bodyPr>
            <a:normAutofit lnSpcReduction="10000"/>
          </a:bodyPr>
          <a:lstStyle/>
          <a:p>
            <a:pPr marL="230188" indent="-230188"/>
            <a:r>
              <a:rPr lang="en-US" sz="1400" dirty="0"/>
              <a:t>The principle sources of dark noise are temperature dependent and therefore dark current is reduced by cooling the FPA below ambient. </a:t>
            </a:r>
            <a:endParaRPr lang="en-US" sz="1400" dirty="0" smtClean="0"/>
          </a:p>
          <a:p>
            <a:pPr marL="230188" indent="-230188"/>
            <a:r>
              <a:rPr lang="en-US" sz="1400" dirty="0" smtClean="0"/>
              <a:t>Nominally</a:t>
            </a:r>
            <a:r>
              <a:rPr lang="en-US" sz="1400" dirty="0"/>
              <a:t>, the FPA and the entire instrument is cooled to </a:t>
            </a:r>
            <a:r>
              <a:rPr lang="en-US" sz="1400" dirty="0" smtClean="0"/>
              <a:t>~140 </a:t>
            </a:r>
            <a:r>
              <a:rPr lang="en-US" sz="1400" dirty="0"/>
              <a:t>K during operation. The actual temperature dependence is device specific. </a:t>
            </a:r>
            <a:endParaRPr lang="en-US" sz="1400" dirty="0" smtClean="0"/>
          </a:p>
        </p:txBody>
      </p:sp>
    </p:spTree>
    <p:extLst>
      <p:ext uri="{BB962C8B-B14F-4D97-AF65-F5344CB8AC3E}">
        <p14:creationId xmlns:p14="http://schemas.microsoft.com/office/powerpoint/2010/main" val="8700017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lvl1pPr algn="l" defTabSz="914140" rtl="0" eaLnBrk="1" latinLnBrk="0" hangingPunct="1">
              <a:spcBef>
                <a:spcPct val="0"/>
              </a:spcBef>
              <a:buNone/>
              <a:defRPr sz="1200" b="1" i="0" kern="1200">
                <a:solidFill>
                  <a:schemeClr val="bg1"/>
                </a:solidFill>
                <a:latin typeface="Century Gothic"/>
                <a:ea typeface="+mj-ea"/>
                <a:cs typeface="Century Gothic"/>
              </a:defRPr>
            </a:lvl1pPr>
          </a:lstStyle>
          <a:p>
            <a:r>
              <a:rPr lang="en-US" sz="3200" dirty="0" smtClean="0">
                <a:solidFill>
                  <a:schemeClr val="tx1"/>
                </a:solidFill>
              </a:rPr>
              <a:t>NEON Imaging Spectrometer</a:t>
            </a:r>
            <a:endParaRPr lang="en-US" sz="3200" dirty="0">
              <a:solidFill>
                <a:schemeClr val="tx1"/>
              </a:solidFill>
            </a:endParaRPr>
          </a:p>
        </p:txBody>
      </p:sp>
      <p:pic>
        <p:nvPicPr>
          <p:cNvPr id="3" name="Object 1"/>
          <p:cNvPicPr>
            <a:picLocks noChangeArrowheads="1"/>
          </p:cNvPicPr>
          <p:nvPr/>
        </p:nvPicPr>
        <p:blipFill>
          <a:blip r:embed="rId2" cstate="screen"/>
          <a:srcRect t="-209" b="-1465"/>
          <a:stretch>
            <a:fillRect/>
          </a:stretch>
        </p:blipFill>
        <p:spPr bwMode="auto">
          <a:xfrm>
            <a:off x="304800" y="1600200"/>
            <a:ext cx="5181600" cy="4419600"/>
          </a:xfrm>
          <a:prstGeom prst="rect">
            <a:avLst/>
          </a:prstGeom>
          <a:noFill/>
          <a:ln w="9525">
            <a:noFill/>
            <a:miter lim="800000"/>
            <a:headEnd/>
            <a:tailEnd/>
          </a:ln>
        </p:spPr>
      </p:pic>
      <p:pic>
        <p:nvPicPr>
          <p:cNvPr id="4" name="Content Placeholder 3" descr="IMG_0532.JPG"/>
          <p:cNvPicPr>
            <a:picLocks noChangeAspect="1"/>
          </p:cNvPicPr>
          <p:nvPr/>
        </p:nvPicPr>
        <p:blipFill>
          <a:blip r:embed="rId3" cstate="print"/>
          <a:srcRect r="-507"/>
          <a:stretch>
            <a:fillRect/>
          </a:stretch>
        </p:blipFill>
        <p:spPr>
          <a:xfrm>
            <a:off x="5638800" y="1600200"/>
            <a:ext cx="3298972" cy="4343400"/>
          </a:xfrm>
          <a:prstGeom prst="rect">
            <a:avLst/>
          </a:prstGeom>
        </p:spPr>
      </p:pic>
    </p:spTree>
    <p:extLst>
      <p:ext uri="{BB962C8B-B14F-4D97-AF65-F5344CB8AC3E}">
        <p14:creationId xmlns:p14="http://schemas.microsoft.com/office/powerpoint/2010/main" val="25186650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smtClean="0"/>
              <a:t>NIS Raw Flight Line Sequence</a:t>
            </a:r>
            <a:endParaRPr lang="en-US" dirty="0"/>
          </a:p>
        </p:txBody>
      </p:sp>
      <p:pic>
        <p:nvPicPr>
          <p:cNvPr id="4" name="Picture 3" descr="Screen shot 2012-10-14 at 4.33.17 PM.png"/>
          <p:cNvPicPr>
            <a:picLocks noChangeAspect="1"/>
          </p:cNvPicPr>
          <p:nvPr/>
        </p:nvPicPr>
        <p:blipFill rotWithShape="1">
          <a:blip r:embed="rId3">
            <a:extLst>
              <a:ext uri="{28A0092B-C50C-407E-A947-70E740481C1C}">
                <a14:useLocalDpi xmlns:a14="http://schemas.microsoft.com/office/drawing/2010/main" val="0"/>
              </a:ext>
            </a:extLst>
          </a:blip>
          <a:srcRect l="4634" t="26312" r="1414" b="51118"/>
          <a:stretch/>
        </p:blipFill>
        <p:spPr>
          <a:xfrm>
            <a:off x="143934" y="946635"/>
            <a:ext cx="2904066" cy="594360"/>
          </a:xfrm>
          <a:prstGeom prst="rect">
            <a:avLst/>
          </a:prstGeom>
        </p:spPr>
      </p:pic>
      <p:pic>
        <p:nvPicPr>
          <p:cNvPr id="5" name="Picture 4" descr="Screen shot 2012-10-14 at 4.44.01 PM.png"/>
          <p:cNvPicPr>
            <a:picLocks noChangeAspect="1"/>
          </p:cNvPicPr>
          <p:nvPr/>
        </p:nvPicPr>
        <p:blipFill rotWithShape="1">
          <a:blip r:embed="rId4">
            <a:extLst>
              <a:ext uri="{28A0092B-C50C-407E-A947-70E740481C1C}">
                <a14:useLocalDpi xmlns:a14="http://schemas.microsoft.com/office/drawing/2010/main" val="0"/>
              </a:ext>
            </a:extLst>
          </a:blip>
          <a:srcRect l="18611" t="18691" r="3612" b="8601"/>
          <a:stretch/>
        </p:blipFill>
        <p:spPr>
          <a:xfrm>
            <a:off x="143934" y="1636663"/>
            <a:ext cx="2904066" cy="1936261"/>
          </a:xfrm>
          <a:prstGeom prst="rect">
            <a:avLst/>
          </a:prstGeom>
        </p:spPr>
      </p:pic>
      <p:pic>
        <p:nvPicPr>
          <p:cNvPr id="6" name="Picture 5" descr="Screen shot 2012-10-14 at 4.44.15 PM.png"/>
          <p:cNvPicPr>
            <a:picLocks noChangeAspect="1"/>
          </p:cNvPicPr>
          <p:nvPr/>
        </p:nvPicPr>
        <p:blipFill rotWithShape="1">
          <a:blip r:embed="rId5">
            <a:extLst>
              <a:ext uri="{28A0092B-C50C-407E-A947-70E740481C1C}">
                <a14:useLocalDpi xmlns:a14="http://schemas.microsoft.com/office/drawing/2010/main" val="0"/>
              </a:ext>
            </a:extLst>
          </a:blip>
          <a:srcRect l="6109" t="30178" r="3267" b="44567"/>
          <a:stretch/>
        </p:blipFill>
        <p:spPr>
          <a:xfrm>
            <a:off x="143934" y="4358722"/>
            <a:ext cx="2904066" cy="594360"/>
          </a:xfrm>
          <a:prstGeom prst="rect">
            <a:avLst/>
          </a:prstGeom>
        </p:spPr>
      </p:pic>
      <p:pic>
        <p:nvPicPr>
          <p:cNvPr id="7" name="Picture 6" descr="Screen shot 2012-10-14 at 4.45.42 PM.png"/>
          <p:cNvPicPr>
            <a:picLocks noChangeAspect="1"/>
          </p:cNvPicPr>
          <p:nvPr/>
        </p:nvPicPr>
        <p:blipFill rotWithShape="1">
          <a:blip r:embed="rId6">
            <a:extLst>
              <a:ext uri="{28A0092B-C50C-407E-A947-70E740481C1C}">
                <a14:useLocalDpi xmlns:a14="http://schemas.microsoft.com/office/drawing/2010/main" val="0"/>
              </a:ext>
            </a:extLst>
          </a:blip>
          <a:srcRect l="2774" t="12779" r="4154" b="64216"/>
          <a:stretch/>
        </p:blipFill>
        <p:spPr>
          <a:xfrm>
            <a:off x="143934" y="5048749"/>
            <a:ext cx="2904066" cy="594360"/>
          </a:xfrm>
          <a:prstGeom prst="rect">
            <a:avLst/>
          </a:prstGeom>
        </p:spPr>
      </p:pic>
      <p:pic>
        <p:nvPicPr>
          <p:cNvPr id="11" name="Picture 10" descr="Screen shot 2012-10-14 at 4.54.07 PM.png"/>
          <p:cNvPicPr>
            <a:picLocks noChangeAspect="1"/>
          </p:cNvPicPr>
          <p:nvPr/>
        </p:nvPicPr>
        <p:blipFill rotWithShape="1">
          <a:blip r:embed="rId7">
            <a:extLst>
              <a:ext uri="{28A0092B-C50C-407E-A947-70E740481C1C}">
                <a14:useLocalDpi xmlns:a14="http://schemas.microsoft.com/office/drawing/2010/main" val="0"/>
              </a:ext>
            </a:extLst>
          </a:blip>
          <a:srcRect l="13889" t="21656" r="9582" b="56342"/>
          <a:stretch/>
        </p:blipFill>
        <p:spPr>
          <a:xfrm>
            <a:off x="143934" y="5747243"/>
            <a:ext cx="2904066" cy="594360"/>
          </a:xfrm>
          <a:prstGeom prst="rect">
            <a:avLst/>
          </a:prstGeom>
        </p:spPr>
      </p:pic>
      <p:sp>
        <p:nvSpPr>
          <p:cNvPr id="13" name="TextBox 12"/>
          <p:cNvSpPr txBox="1"/>
          <p:nvPr/>
        </p:nvSpPr>
        <p:spPr>
          <a:xfrm>
            <a:off x="3429000" y="1100666"/>
            <a:ext cx="5394960" cy="369332"/>
          </a:xfrm>
          <a:prstGeom prst="rect">
            <a:avLst/>
          </a:prstGeom>
          <a:noFill/>
        </p:spPr>
        <p:txBody>
          <a:bodyPr wrap="square" rtlCol="0">
            <a:spAutoFit/>
          </a:bodyPr>
          <a:lstStyle/>
          <a:p>
            <a:r>
              <a:rPr lang="en-US" dirty="0" smtClean="0"/>
              <a:t>Dark Frame is taken prior to science collection</a:t>
            </a:r>
            <a:endParaRPr lang="en-US" dirty="0"/>
          </a:p>
        </p:txBody>
      </p:sp>
      <p:sp>
        <p:nvSpPr>
          <p:cNvPr id="14" name="TextBox 13"/>
          <p:cNvSpPr txBox="1"/>
          <p:nvPr/>
        </p:nvSpPr>
        <p:spPr>
          <a:xfrm>
            <a:off x="3429000" y="1905000"/>
            <a:ext cx="5394960" cy="1200329"/>
          </a:xfrm>
          <a:prstGeom prst="rect">
            <a:avLst/>
          </a:prstGeom>
          <a:noFill/>
        </p:spPr>
        <p:txBody>
          <a:bodyPr wrap="square" rtlCol="0">
            <a:spAutoFit/>
          </a:bodyPr>
          <a:lstStyle/>
          <a:p>
            <a:r>
              <a:rPr lang="en-US" dirty="0" smtClean="0"/>
              <a:t>Science data is taken of the flight line target. In this case, </a:t>
            </a:r>
            <a:r>
              <a:rPr lang="en-US" dirty="0" err="1" smtClean="0"/>
              <a:t>Soaproot</a:t>
            </a:r>
            <a:r>
              <a:rPr lang="en-US" dirty="0" smtClean="0"/>
              <a:t> Saddle in NEON’s Domain 17 collected in 2013. Reflectance tarps are visible in the uncorrected image</a:t>
            </a:r>
            <a:endParaRPr lang="en-US" dirty="0"/>
          </a:p>
        </p:txBody>
      </p:sp>
      <p:sp>
        <p:nvSpPr>
          <p:cNvPr id="15" name="TextBox 14"/>
          <p:cNvSpPr txBox="1"/>
          <p:nvPr/>
        </p:nvSpPr>
        <p:spPr>
          <a:xfrm>
            <a:off x="3429000" y="4165607"/>
            <a:ext cx="5394960" cy="667239"/>
          </a:xfrm>
          <a:prstGeom prst="rect">
            <a:avLst/>
          </a:prstGeom>
          <a:noFill/>
        </p:spPr>
        <p:txBody>
          <a:bodyPr wrap="square" rtlCol="0">
            <a:spAutoFit/>
          </a:bodyPr>
          <a:lstStyle/>
          <a:p>
            <a:r>
              <a:rPr lang="en-US" dirty="0" smtClean="0"/>
              <a:t>On-board calibrator (OBC) data is taken at a low light level immediately after second dark collect.</a:t>
            </a:r>
            <a:endParaRPr lang="en-US" dirty="0"/>
          </a:p>
        </p:txBody>
      </p:sp>
      <p:sp>
        <p:nvSpPr>
          <p:cNvPr id="16" name="TextBox 15"/>
          <p:cNvSpPr txBox="1"/>
          <p:nvPr/>
        </p:nvSpPr>
        <p:spPr>
          <a:xfrm>
            <a:off x="3429000" y="4921744"/>
            <a:ext cx="5394960" cy="646331"/>
          </a:xfrm>
          <a:prstGeom prst="rect">
            <a:avLst/>
          </a:prstGeom>
          <a:noFill/>
        </p:spPr>
        <p:txBody>
          <a:bodyPr wrap="square" rtlCol="0">
            <a:spAutoFit/>
          </a:bodyPr>
          <a:lstStyle/>
          <a:p>
            <a:r>
              <a:rPr lang="en-US" dirty="0" smtClean="0"/>
              <a:t>On-board calibrator (OBC) data is taken at a higher light level to improve signal at short wavelengths.</a:t>
            </a:r>
            <a:endParaRPr lang="en-US" dirty="0"/>
          </a:p>
        </p:txBody>
      </p:sp>
      <p:sp>
        <p:nvSpPr>
          <p:cNvPr id="17" name="TextBox 16"/>
          <p:cNvSpPr txBox="1"/>
          <p:nvPr/>
        </p:nvSpPr>
        <p:spPr>
          <a:xfrm>
            <a:off x="3429000" y="5664200"/>
            <a:ext cx="5394960" cy="646331"/>
          </a:xfrm>
          <a:prstGeom prst="rect">
            <a:avLst/>
          </a:prstGeom>
          <a:noFill/>
        </p:spPr>
        <p:txBody>
          <a:bodyPr wrap="square" rtlCol="0">
            <a:spAutoFit/>
          </a:bodyPr>
          <a:lstStyle/>
          <a:p>
            <a:r>
              <a:rPr lang="en-US" dirty="0" smtClean="0"/>
              <a:t>Laser data is taken to provide a spectral check and to conclude the sequence.</a:t>
            </a:r>
            <a:endParaRPr lang="en-US" dirty="0"/>
          </a:p>
        </p:txBody>
      </p:sp>
      <p:pic>
        <p:nvPicPr>
          <p:cNvPr id="18" name="Picture 17" descr="Screen shot 2012-10-14 at 4.33.17 PM.png"/>
          <p:cNvPicPr>
            <a:picLocks noChangeAspect="1"/>
          </p:cNvPicPr>
          <p:nvPr/>
        </p:nvPicPr>
        <p:blipFill rotWithShape="1">
          <a:blip r:embed="rId3">
            <a:extLst>
              <a:ext uri="{28A0092B-C50C-407E-A947-70E740481C1C}">
                <a14:useLocalDpi xmlns:a14="http://schemas.microsoft.com/office/drawing/2010/main" val="0"/>
              </a:ext>
            </a:extLst>
          </a:blip>
          <a:srcRect l="4634" t="26312" r="1414" b="51118"/>
          <a:stretch/>
        </p:blipFill>
        <p:spPr>
          <a:xfrm>
            <a:off x="143934" y="3655917"/>
            <a:ext cx="2904066" cy="594360"/>
          </a:xfrm>
          <a:prstGeom prst="rect">
            <a:avLst/>
          </a:prstGeom>
        </p:spPr>
      </p:pic>
      <p:sp>
        <p:nvSpPr>
          <p:cNvPr id="19" name="TextBox 18"/>
          <p:cNvSpPr txBox="1"/>
          <p:nvPr/>
        </p:nvSpPr>
        <p:spPr>
          <a:xfrm>
            <a:off x="3429000" y="3658513"/>
            <a:ext cx="5394960" cy="369332"/>
          </a:xfrm>
          <a:prstGeom prst="rect">
            <a:avLst/>
          </a:prstGeom>
          <a:noFill/>
        </p:spPr>
        <p:txBody>
          <a:bodyPr wrap="square" rtlCol="0">
            <a:spAutoFit/>
          </a:bodyPr>
          <a:lstStyle/>
          <a:p>
            <a:r>
              <a:rPr lang="en-US" dirty="0" smtClean="0"/>
              <a:t>Dark Frame is taken after science collection</a:t>
            </a:r>
            <a:endParaRPr lang="en-US" dirty="0"/>
          </a:p>
        </p:txBody>
      </p:sp>
      <p:pic>
        <p:nvPicPr>
          <p:cNvPr id="20" name="Picture 19" descr="Screen shot 2013-11-19 at 4.11.31 PM.png"/>
          <p:cNvPicPr>
            <a:picLocks noChangeAspect="1"/>
          </p:cNvPicPr>
          <p:nvPr/>
        </p:nvPicPr>
        <p:blipFill rotWithShape="1">
          <a:blip r:embed="rId8">
            <a:extLst>
              <a:ext uri="{28A0092B-C50C-407E-A947-70E740481C1C}">
                <a14:useLocalDpi xmlns:a14="http://schemas.microsoft.com/office/drawing/2010/main" val="0"/>
              </a:ext>
            </a:extLst>
          </a:blip>
          <a:srcRect l="2549" t="36530" r="49394" b="31213"/>
          <a:stretch/>
        </p:blipFill>
        <p:spPr>
          <a:xfrm>
            <a:off x="143935" y="1657599"/>
            <a:ext cx="2904065" cy="1912615"/>
          </a:xfrm>
          <a:prstGeom prst="rect">
            <a:avLst/>
          </a:prstGeom>
        </p:spPr>
      </p:pic>
    </p:spTree>
    <p:extLst>
      <p:ext uri="{BB962C8B-B14F-4D97-AF65-F5344CB8AC3E}">
        <p14:creationId xmlns:p14="http://schemas.microsoft.com/office/powerpoint/2010/main" val="24755261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4338" name="Picture 2" descr="http://www.dogtipper.com/blog-photos/uploaded_images/prnphotos076481-NATURAL-BALANCE-BUL-734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31" y="-25598"/>
            <a:ext cx="9212261" cy="6909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625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148590"/>
            <a:ext cx="9144000" cy="669925"/>
          </a:xfrm>
          <a:prstGeom prst="rect">
            <a:avLst/>
          </a:prstGeom>
        </p:spPr>
        <p:txBody>
          <a:bodyP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smtClean="0">
                <a:ln>
                  <a:noFill/>
                </a:ln>
                <a:solidFill>
                  <a:srgbClr val="1B2C5F"/>
                </a:solidFill>
                <a:effectLst/>
                <a:uLnTx/>
                <a:uFillTx/>
                <a:latin typeface="Univers 55"/>
                <a:ea typeface="+mj-ea"/>
                <a:cs typeface="Univers 55"/>
              </a:rPr>
              <a:t>Sample AOP Higher-Level Data Products</a:t>
            </a:r>
            <a:endParaRPr kumimoji="0" lang="en-US" sz="2800" b="1" i="0" u="none" strike="noStrike" kern="1200" cap="none" spc="0" normalizeH="0" baseline="0" noProof="0" dirty="0">
              <a:ln>
                <a:noFill/>
              </a:ln>
              <a:solidFill>
                <a:srgbClr val="1B2C5F"/>
              </a:solidFill>
              <a:effectLst/>
              <a:uLnTx/>
              <a:uFillTx/>
              <a:latin typeface="Univers 55"/>
              <a:ea typeface="+mj-ea"/>
              <a:cs typeface="Univers 55"/>
            </a:endParaRPr>
          </a:p>
        </p:txBody>
      </p:sp>
      <p:graphicFrame>
        <p:nvGraphicFramePr>
          <p:cNvPr id="6" name="Content Placeholder 7"/>
          <p:cNvGraphicFramePr>
            <a:graphicFrameLocks/>
          </p:cNvGraphicFramePr>
          <p:nvPr>
            <p:extLst>
              <p:ext uri="{D42A27DB-BD31-4B8C-83A1-F6EECF244321}">
                <p14:modId xmlns:p14="http://schemas.microsoft.com/office/powerpoint/2010/main" val="2864675476"/>
              </p:ext>
            </p:extLst>
          </p:nvPr>
        </p:nvGraphicFramePr>
        <p:xfrm>
          <a:off x="217170" y="731520"/>
          <a:ext cx="8766810" cy="5601482"/>
        </p:xfrm>
        <a:graphic>
          <a:graphicData uri="http://schemas.openxmlformats.org/drawingml/2006/table">
            <a:tbl>
              <a:tblPr firstRow="1" bandRow="1">
                <a:tableStyleId>{5C22544A-7EE6-4342-B048-85BDC9FD1C3A}</a:tableStyleId>
              </a:tblPr>
              <a:tblGrid>
                <a:gridCol w="2621849"/>
                <a:gridCol w="6144961"/>
              </a:tblGrid>
              <a:tr h="400050">
                <a:tc>
                  <a:txBody>
                    <a:bodyPr/>
                    <a:lstStyle/>
                    <a:p>
                      <a:r>
                        <a:rPr lang="en-US" sz="1400" dirty="0" smtClean="0"/>
                        <a:t>Data Product</a:t>
                      </a:r>
                      <a:endParaRPr lang="en-US" sz="1400" dirty="0"/>
                    </a:p>
                  </a:txBody>
                  <a:tcPr/>
                </a:tc>
                <a:tc>
                  <a:txBody>
                    <a:bodyPr/>
                    <a:lstStyle/>
                    <a:p>
                      <a:r>
                        <a:rPr lang="en-US" sz="1400" dirty="0" smtClean="0"/>
                        <a:t>Description</a:t>
                      </a:r>
                      <a:endParaRPr lang="en-US" sz="1400" dirty="0"/>
                    </a:p>
                  </a:txBody>
                  <a:tcPr/>
                </a:tc>
              </a:tr>
              <a:tr h="393578">
                <a:tc>
                  <a:txBody>
                    <a:bodyPr/>
                    <a:lstStyle/>
                    <a:p>
                      <a:r>
                        <a:rPr lang="en-US" sz="1400" kern="1200" dirty="0" smtClean="0">
                          <a:solidFill>
                            <a:schemeClr val="dk1"/>
                          </a:solidFill>
                          <a:latin typeface="+mn-lt"/>
                          <a:ea typeface="+mn-ea"/>
                          <a:cs typeface="+mn-cs"/>
                        </a:rPr>
                        <a:t>Leaf water content</a:t>
                      </a:r>
                      <a:endParaRPr lang="en-US" sz="1400" dirty="0"/>
                    </a:p>
                  </a:txBody>
                  <a:tcPr/>
                </a:tc>
                <a:tc>
                  <a:txBody>
                    <a:bodyPr/>
                    <a:lstStyle/>
                    <a:p>
                      <a:r>
                        <a:rPr lang="en-US" sz="1400" kern="1200" dirty="0" smtClean="0">
                          <a:solidFill>
                            <a:schemeClr val="dk1"/>
                          </a:solidFill>
                          <a:latin typeface="+mn-lt"/>
                          <a:ea typeface="+mn-ea"/>
                          <a:cs typeface="+mn-cs"/>
                        </a:rPr>
                        <a:t>Upper canopy water content measured as equivalent water thickness </a:t>
                      </a:r>
                      <a:endParaRPr lang="en-US" sz="1400" dirty="0"/>
                    </a:p>
                  </a:txBody>
                  <a:tcPr/>
                </a:tc>
              </a:tr>
              <a:tr h="393578">
                <a:tc>
                  <a:txBody>
                    <a:bodyPr/>
                    <a:lstStyle/>
                    <a:p>
                      <a:r>
                        <a:rPr lang="en-US" sz="1400" kern="1200" dirty="0" smtClean="0">
                          <a:solidFill>
                            <a:schemeClr val="dk1"/>
                          </a:solidFill>
                          <a:latin typeface="+mn-lt"/>
                          <a:ea typeface="+mn-ea"/>
                          <a:cs typeface="+mn-cs"/>
                        </a:rPr>
                        <a:t>Leaf nitrogen content</a:t>
                      </a:r>
                      <a:endParaRPr lang="en-US" sz="1400" dirty="0"/>
                    </a:p>
                  </a:txBody>
                  <a:tcPr/>
                </a:tc>
                <a:tc>
                  <a:txBody>
                    <a:bodyPr/>
                    <a:lstStyle/>
                    <a:p>
                      <a:r>
                        <a:rPr lang="en-US" sz="1400" kern="1200" dirty="0" smtClean="0">
                          <a:solidFill>
                            <a:schemeClr val="dk1"/>
                          </a:solidFill>
                          <a:latin typeface="+mn-lt"/>
                          <a:ea typeface="+mn-ea"/>
                          <a:cs typeface="+mn-cs"/>
                        </a:rPr>
                        <a:t>Upper canopy nitrogen content</a:t>
                      </a:r>
                      <a:endParaRPr lang="en-US" sz="1400" dirty="0"/>
                    </a:p>
                  </a:txBody>
                  <a:tcPr/>
                </a:tc>
              </a:tr>
              <a:tr h="494060">
                <a:tc>
                  <a:txBody>
                    <a:bodyPr/>
                    <a:lstStyle/>
                    <a:p>
                      <a:r>
                        <a:rPr lang="en-US" sz="1400" kern="1200" dirty="0" smtClean="0">
                          <a:solidFill>
                            <a:schemeClr val="dk1"/>
                          </a:solidFill>
                          <a:latin typeface="+mn-lt"/>
                          <a:ea typeface="+mn-ea"/>
                          <a:cs typeface="+mn-cs"/>
                        </a:rPr>
                        <a:t>Pigment concentrations</a:t>
                      </a:r>
                      <a:endParaRPr lang="en-US" sz="1400" dirty="0"/>
                    </a:p>
                  </a:txBody>
                  <a:tcPr/>
                </a:tc>
                <a:tc>
                  <a:txBody>
                    <a:bodyPr/>
                    <a:lstStyle/>
                    <a:p>
                      <a:r>
                        <a:rPr lang="en-US" sz="1400" kern="1200" dirty="0" smtClean="0">
                          <a:solidFill>
                            <a:schemeClr val="dk1"/>
                          </a:solidFill>
                          <a:latin typeface="+mn-lt"/>
                          <a:ea typeface="+mn-ea"/>
                          <a:cs typeface="+mn-cs"/>
                        </a:rPr>
                        <a:t>Vegetation indices sensitive to concentrations of chlorophyll, xanthophylls, caroteniod and anthocyanin</a:t>
                      </a:r>
                      <a:endParaRPr lang="en-US" sz="1400" dirty="0"/>
                    </a:p>
                  </a:txBody>
                  <a:tcPr/>
                </a:tc>
              </a:tr>
              <a:tr h="494060">
                <a:tc>
                  <a:txBody>
                    <a:bodyPr/>
                    <a:lstStyle/>
                    <a:p>
                      <a:r>
                        <a:rPr lang="en-US" sz="1400" kern="1200" dirty="0" smtClean="0">
                          <a:solidFill>
                            <a:schemeClr val="dk1"/>
                          </a:solidFill>
                          <a:latin typeface="+mn-lt"/>
                          <a:ea typeface="+mn-ea"/>
                          <a:cs typeface="+mn-cs"/>
                        </a:rPr>
                        <a:t>fPAR: Fraction of photosynthetic active radiation</a:t>
                      </a:r>
                      <a:endParaRPr lang="en-US" sz="1400" dirty="0"/>
                    </a:p>
                  </a:txBody>
                  <a:tcPr/>
                </a:tc>
                <a:tc>
                  <a:txBody>
                    <a:bodyPr/>
                    <a:lstStyle/>
                    <a:p>
                      <a:r>
                        <a:rPr lang="en-US" sz="1400" kern="1200" dirty="0" smtClean="0">
                          <a:solidFill>
                            <a:schemeClr val="dk1"/>
                          </a:solidFill>
                          <a:latin typeface="+mn-lt"/>
                          <a:ea typeface="+mn-ea"/>
                          <a:cs typeface="+mn-cs"/>
                        </a:rPr>
                        <a:t>Measure of available radiation in specific wavelengths absorbed by canopy</a:t>
                      </a:r>
                      <a:endParaRPr lang="en-US" sz="1400" dirty="0"/>
                    </a:p>
                  </a:txBody>
                  <a:tcPr/>
                </a:tc>
              </a:tr>
              <a:tr h="494060">
                <a:tc>
                  <a:txBody>
                    <a:bodyPr/>
                    <a:lstStyle/>
                    <a:p>
                      <a:r>
                        <a:rPr lang="en-US" sz="1400" kern="1200" dirty="0" smtClean="0">
                          <a:solidFill>
                            <a:schemeClr val="dk1"/>
                          </a:solidFill>
                          <a:latin typeface="+mn-lt"/>
                          <a:ea typeface="+mn-ea"/>
                          <a:cs typeface="+mn-cs"/>
                        </a:rPr>
                        <a:t>Albedo</a:t>
                      </a:r>
                      <a:endParaRPr lang="en-US" sz="1400" dirty="0"/>
                    </a:p>
                  </a:txBody>
                  <a:tcPr/>
                </a:tc>
                <a:tc>
                  <a:txBody>
                    <a:bodyPr/>
                    <a:lstStyle/>
                    <a:p>
                      <a:r>
                        <a:rPr lang="en-US" sz="1400" kern="1200" dirty="0" smtClean="0">
                          <a:solidFill>
                            <a:schemeClr val="dk1"/>
                          </a:solidFill>
                          <a:latin typeface="+mn-lt"/>
                          <a:ea typeface="+mn-ea"/>
                          <a:cs typeface="+mn-cs"/>
                        </a:rPr>
                        <a:t>The fraction of total incident radiation striking a surface that is reflected by that surface</a:t>
                      </a:r>
                      <a:endParaRPr lang="en-US" sz="1400" dirty="0"/>
                    </a:p>
                  </a:txBody>
                  <a:tcPr/>
                </a:tc>
              </a:tr>
              <a:tr h="393578">
                <a:tc>
                  <a:txBody>
                    <a:bodyPr/>
                    <a:lstStyle/>
                    <a:p>
                      <a:r>
                        <a:rPr lang="en-US" sz="1400" kern="1200" dirty="0" smtClean="0">
                          <a:solidFill>
                            <a:schemeClr val="dk1"/>
                          </a:solidFill>
                          <a:latin typeface="+mn-lt"/>
                          <a:ea typeface="+mn-ea"/>
                          <a:cs typeface="+mn-cs"/>
                        </a:rPr>
                        <a:t>LAI: Leaf area index</a:t>
                      </a:r>
                      <a:endParaRPr lang="en-US" sz="1400" dirty="0"/>
                    </a:p>
                  </a:txBody>
                  <a:tcPr/>
                </a:tc>
                <a:tc>
                  <a:txBody>
                    <a:bodyPr/>
                    <a:lstStyle/>
                    <a:p>
                      <a:r>
                        <a:rPr lang="en-US" sz="1400" kern="1200" dirty="0" smtClean="0">
                          <a:solidFill>
                            <a:schemeClr val="dk1"/>
                          </a:solidFill>
                          <a:latin typeface="+mn-lt"/>
                          <a:ea typeface="+mn-ea"/>
                          <a:cs typeface="+mn-cs"/>
                        </a:rPr>
                        <a:t>Measure of green area per unit ground surface area</a:t>
                      </a:r>
                      <a:endParaRPr lang="en-US" sz="1400" dirty="0"/>
                    </a:p>
                  </a:txBody>
                  <a:tcPr/>
                </a:tc>
              </a:tr>
              <a:tr h="494060">
                <a:tc>
                  <a:txBody>
                    <a:bodyPr/>
                    <a:lstStyle/>
                    <a:p>
                      <a:r>
                        <a:rPr lang="en-US" sz="1400" kern="1200" dirty="0" smtClean="0">
                          <a:solidFill>
                            <a:schemeClr val="dk1"/>
                          </a:solidFill>
                          <a:latin typeface="+mn-lt"/>
                          <a:ea typeface="+mn-ea"/>
                          <a:cs typeface="+mn-cs"/>
                        </a:rPr>
                        <a:t>Canopy height</a:t>
                      </a:r>
                      <a:endParaRPr lang="en-US" sz="1400" dirty="0"/>
                    </a:p>
                  </a:txBody>
                  <a:tcPr/>
                </a:tc>
                <a:tc>
                  <a:txBody>
                    <a:bodyPr/>
                    <a:lstStyle/>
                    <a:p>
                      <a:r>
                        <a:rPr lang="en-US" sz="1400" kern="1200" dirty="0" smtClean="0">
                          <a:solidFill>
                            <a:schemeClr val="dk1"/>
                          </a:solidFill>
                          <a:latin typeface="+mn-lt"/>
                          <a:ea typeface="+mn-ea"/>
                          <a:cs typeface="+mn-cs"/>
                        </a:rPr>
                        <a:t>Horizontal distribution of height profile of canopy components measured as the distance the canopy top and ground</a:t>
                      </a:r>
                      <a:endParaRPr lang="en-US" sz="1400" dirty="0"/>
                    </a:p>
                  </a:txBody>
                  <a:tcPr/>
                </a:tc>
              </a:tr>
              <a:tr h="494060">
                <a:tc>
                  <a:txBody>
                    <a:bodyPr/>
                    <a:lstStyle/>
                    <a:p>
                      <a:r>
                        <a:rPr lang="en-US" sz="1400" kern="1200" dirty="0" smtClean="0">
                          <a:solidFill>
                            <a:schemeClr val="dk1"/>
                          </a:solidFill>
                          <a:latin typeface="+mn-lt"/>
                          <a:ea typeface="+mn-ea"/>
                          <a:cs typeface="+mn-cs"/>
                        </a:rPr>
                        <a:t>Canopy structure</a:t>
                      </a:r>
                      <a:endParaRPr lang="en-US" sz="1400" dirty="0"/>
                    </a:p>
                  </a:txBody>
                  <a:tcPr/>
                </a:tc>
                <a:tc>
                  <a:txBody>
                    <a:bodyPr/>
                    <a:lstStyle/>
                    <a:p>
                      <a:r>
                        <a:rPr lang="en-US" sz="1400" kern="1200" dirty="0" smtClean="0">
                          <a:solidFill>
                            <a:schemeClr val="dk1"/>
                          </a:solidFill>
                          <a:latin typeface="+mn-lt"/>
                          <a:ea typeface="+mn-ea"/>
                          <a:cs typeface="+mn-cs"/>
                        </a:rPr>
                        <a:t>Position, extent, quantity, volume, and shape of aboveground vegetation in both vertical and horizontal directions</a:t>
                      </a:r>
                      <a:endParaRPr lang="en-US" sz="1200" dirty="0"/>
                    </a:p>
                  </a:txBody>
                  <a:tcPr/>
                </a:tc>
              </a:tr>
              <a:tr h="393578">
                <a:tc>
                  <a:txBody>
                    <a:bodyPr/>
                    <a:lstStyle/>
                    <a:p>
                      <a:r>
                        <a:rPr lang="en-US" sz="1400" kern="1200" dirty="0" smtClean="0">
                          <a:solidFill>
                            <a:schemeClr val="dk1"/>
                          </a:solidFill>
                          <a:latin typeface="+mn-lt"/>
                          <a:ea typeface="+mn-ea"/>
                          <a:cs typeface="+mn-cs"/>
                        </a:rPr>
                        <a:t>Surface roughness</a:t>
                      </a:r>
                      <a:endParaRPr lang="en-US" sz="1400" dirty="0"/>
                    </a:p>
                  </a:txBody>
                  <a:tcPr/>
                </a:tc>
                <a:tc>
                  <a:txBody>
                    <a:bodyPr/>
                    <a:lstStyle/>
                    <a:p>
                      <a:r>
                        <a:rPr lang="en-US" sz="1400" kern="1200" dirty="0" smtClean="0">
                          <a:solidFill>
                            <a:schemeClr val="dk1"/>
                          </a:solidFill>
                          <a:latin typeface="+mn-lt"/>
                          <a:ea typeface="+mn-ea"/>
                          <a:cs typeface="+mn-cs"/>
                        </a:rPr>
                        <a:t>Calculated as the standard deviation of the measured canopy heights</a:t>
                      </a:r>
                      <a:endParaRPr lang="en-US" sz="1200" dirty="0"/>
                    </a:p>
                  </a:txBody>
                  <a:tcPr/>
                </a:tc>
              </a:tr>
              <a:tr h="494060">
                <a:tc>
                  <a:txBody>
                    <a:bodyPr/>
                    <a:lstStyle/>
                    <a:p>
                      <a:r>
                        <a:rPr lang="en-US" sz="1400" kern="1200" dirty="0" smtClean="0">
                          <a:solidFill>
                            <a:schemeClr val="dk1"/>
                          </a:solidFill>
                          <a:latin typeface="+mn-lt"/>
                          <a:ea typeface="+mn-ea"/>
                          <a:cs typeface="+mn-cs"/>
                        </a:rPr>
                        <a:t>Cover fraction</a:t>
                      </a:r>
                      <a:endParaRPr lang="en-US" sz="1400" dirty="0"/>
                    </a:p>
                  </a:txBody>
                  <a:tcPr/>
                </a:tc>
                <a:tc>
                  <a:txBody>
                    <a:bodyPr/>
                    <a:lstStyle/>
                    <a:p>
                      <a:r>
                        <a:rPr lang="en-US" sz="1400" kern="1200" dirty="0" smtClean="0">
                          <a:solidFill>
                            <a:schemeClr val="dk1"/>
                          </a:solidFill>
                          <a:latin typeface="+mn-lt"/>
                          <a:ea typeface="+mn-ea"/>
                          <a:cs typeface="+mn-cs"/>
                        </a:rPr>
                        <a:t>Relative amounts of photosynthetic and non-photosynthetic vegetation, including bark, litter, branches, etc.</a:t>
                      </a:r>
                      <a:endParaRPr lang="en-US" sz="1200" dirty="0"/>
                    </a:p>
                  </a:txBody>
                  <a:tcPr/>
                </a:tc>
              </a:tr>
              <a:tr h="494060">
                <a:tc>
                  <a:txBody>
                    <a:bodyPr/>
                    <a:lstStyle/>
                    <a:p>
                      <a:r>
                        <a:rPr lang="en-US" sz="1400" kern="1200" dirty="0" smtClean="0">
                          <a:solidFill>
                            <a:schemeClr val="dk1"/>
                          </a:solidFill>
                          <a:latin typeface="+mn-lt"/>
                          <a:ea typeface="+mn-ea"/>
                          <a:cs typeface="+mn-cs"/>
                        </a:rPr>
                        <a:t>GPP: Gross primary production</a:t>
                      </a:r>
                      <a:endParaRPr lang="en-US" sz="1400" dirty="0"/>
                    </a:p>
                  </a:txBody>
                  <a:tcPr/>
                </a:tc>
                <a:tc>
                  <a:txBody>
                    <a:bodyPr/>
                    <a:lstStyle/>
                    <a:p>
                      <a:r>
                        <a:rPr lang="en-US" sz="1400" kern="1200" dirty="0" smtClean="0">
                          <a:solidFill>
                            <a:schemeClr val="dk1"/>
                          </a:solidFill>
                          <a:latin typeface="+mn-lt"/>
                          <a:ea typeface="+mn-ea"/>
                          <a:cs typeface="+mn-cs"/>
                        </a:rPr>
                        <a:t>Measure of the rate at which an ecosystem's producers capture and store a given amount of chemical energy as biomass in a given length of time</a:t>
                      </a:r>
                      <a:endParaRPr lang="en-US" sz="1200" dirty="0"/>
                    </a:p>
                  </a:txBody>
                  <a:tcPr/>
                </a:tc>
              </a:tr>
            </a:tbl>
          </a:graphicData>
        </a:graphic>
      </p:graphicFrame>
    </p:spTree>
    <p:extLst>
      <p:ext uri="{BB962C8B-B14F-4D97-AF65-F5344CB8AC3E}">
        <p14:creationId xmlns:p14="http://schemas.microsoft.com/office/powerpoint/2010/main" val="722977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914400" y="1137811"/>
            <a:ext cx="7315200" cy="5099304"/>
          </a:xfrm>
          <a:prstGeom prst="rect">
            <a:avLst/>
          </a:prstGeom>
        </p:spPr>
      </p:pic>
      <p:pic>
        <p:nvPicPr>
          <p:cNvPr id="3" name="Picture 2" descr="Globe_NEON_blue294.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64297" y="63440"/>
            <a:ext cx="4727233" cy="2148742"/>
          </a:xfrm>
          <a:prstGeom prst="rect">
            <a:avLst/>
          </a:prstGeom>
        </p:spPr>
      </p:pic>
    </p:spTree>
    <p:extLst>
      <p:ext uri="{BB962C8B-B14F-4D97-AF65-F5344CB8AC3E}">
        <p14:creationId xmlns:p14="http://schemas.microsoft.com/office/powerpoint/2010/main" val="169648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14" name="Picture 2" descr="http://9-4fordham.wikispaces.com/file/view/em_spectrum.jpg/244287321/em_spect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635" y="-138111"/>
            <a:ext cx="7586182" cy="476740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local.content.compendiumblog.com/uploads/user/2af9dc1d-8541-42e4-a91f-6aaf97caf33a/4844a17e-a4fb-4018-9d3a-31dc846044ee/Visible%20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25" y="1378268"/>
            <a:ext cx="8037688" cy="383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5690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ttp://www.dogtipper.com/blog-photos/uploaded_images/prnphotos076481-NATURAL-BALANCE-BUL-73411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9021" y="140659"/>
            <a:ext cx="6044544" cy="453340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83" y="58483"/>
            <a:ext cx="2730557" cy="205568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035" y="2320077"/>
            <a:ext cx="2636185" cy="196893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3081" y="4298724"/>
            <a:ext cx="1428596" cy="369332"/>
          </a:xfrm>
          <a:prstGeom prst="rect">
            <a:avLst/>
          </a:prstGeom>
          <a:noFill/>
        </p:spPr>
        <p:txBody>
          <a:bodyPr wrap="none" rtlCol="0">
            <a:spAutoFit/>
          </a:bodyPr>
          <a:lstStyle/>
          <a:p>
            <a:r>
              <a:rPr lang="en-US" dirty="0" smtClean="0"/>
              <a:t>Green Band</a:t>
            </a:r>
            <a:endParaRPr lang="en-US" dirty="0"/>
          </a:p>
        </p:txBody>
      </p:sp>
      <p:sp>
        <p:nvSpPr>
          <p:cNvPr id="8" name="TextBox 7"/>
          <p:cNvSpPr txBox="1"/>
          <p:nvPr/>
        </p:nvSpPr>
        <p:spPr>
          <a:xfrm>
            <a:off x="123081" y="2031041"/>
            <a:ext cx="1249060" cy="369332"/>
          </a:xfrm>
          <a:prstGeom prst="rect">
            <a:avLst/>
          </a:prstGeom>
          <a:noFill/>
        </p:spPr>
        <p:txBody>
          <a:bodyPr wrap="none" rtlCol="0">
            <a:spAutoFit/>
          </a:bodyPr>
          <a:lstStyle/>
          <a:p>
            <a:r>
              <a:rPr lang="en-US" dirty="0" smtClean="0"/>
              <a:t>Blue Band</a:t>
            </a:r>
            <a:endParaRPr lang="en-US" dirty="0"/>
          </a:p>
        </p:txBody>
      </p:sp>
      <p:pic>
        <p:nvPicPr>
          <p:cNvPr id="174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037" y="4572430"/>
            <a:ext cx="2636184" cy="196624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23081" y="6553698"/>
            <a:ext cx="1075103" cy="369332"/>
          </a:xfrm>
          <a:prstGeom prst="rect">
            <a:avLst/>
          </a:prstGeom>
          <a:noFill/>
        </p:spPr>
        <p:txBody>
          <a:bodyPr wrap="none" rtlCol="0">
            <a:spAutoFit/>
          </a:bodyPr>
          <a:lstStyle/>
          <a:p>
            <a:r>
              <a:rPr lang="en-US" dirty="0" smtClean="0"/>
              <a:t>Red Band</a:t>
            </a:r>
            <a:endParaRPr lang="en-US" dirty="0"/>
          </a:p>
        </p:txBody>
      </p:sp>
    </p:spTree>
    <p:extLst>
      <p:ext uri="{BB962C8B-B14F-4D97-AF65-F5344CB8AC3E}">
        <p14:creationId xmlns:p14="http://schemas.microsoft.com/office/powerpoint/2010/main" val="411762967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dogtipper.com/blog-photos/uploaded_images/prnphotos076481-NATURAL-BALANCE-BUL-7341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6070" y="136629"/>
            <a:ext cx="5486400" cy="4114801"/>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570" y="136630"/>
            <a:ext cx="3415862" cy="2572483"/>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295" y="3565630"/>
            <a:ext cx="3368137" cy="25200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5342" y="6228697"/>
            <a:ext cx="3234090" cy="369332"/>
          </a:xfrm>
          <a:prstGeom prst="rect">
            <a:avLst/>
          </a:prstGeom>
          <a:noFill/>
        </p:spPr>
        <p:txBody>
          <a:bodyPr wrap="none" rtlCol="0">
            <a:spAutoFit/>
          </a:bodyPr>
          <a:lstStyle/>
          <a:p>
            <a:r>
              <a:rPr lang="en-US" dirty="0" smtClean="0"/>
              <a:t>Red + Blue = </a:t>
            </a:r>
            <a:r>
              <a:rPr lang="en-US" dirty="0" err="1" smtClean="0"/>
              <a:t>psychadelic</a:t>
            </a:r>
            <a:r>
              <a:rPr lang="en-US" dirty="0" smtClean="0"/>
              <a:t> bulldog</a:t>
            </a:r>
            <a:endParaRPr lang="en-US" dirty="0"/>
          </a:p>
        </p:txBody>
      </p:sp>
      <p:sp>
        <p:nvSpPr>
          <p:cNvPr id="8" name="TextBox 7"/>
          <p:cNvSpPr txBox="1"/>
          <p:nvPr/>
        </p:nvSpPr>
        <p:spPr>
          <a:xfrm>
            <a:off x="212584" y="2808805"/>
            <a:ext cx="1396729" cy="369332"/>
          </a:xfrm>
          <a:prstGeom prst="rect">
            <a:avLst/>
          </a:prstGeom>
          <a:noFill/>
        </p:spPr>
        <p:txBody>
          <a:bodyPr wrap="none" rtlCol="0">
            <a:spAutoFit/>
          </a:bodyPr>
          <a:lstStyle/>
          <a:p>
            <a:r>
              <a:rPr lang="en-US" dirty="0" smtClean="0"/>
              <a:t>Blue + Green</a:t>
            </a:r>
            <a:endParaRPr lang="en-US" dirty="0"/>
          </a:p>
        </p:txBody>
      </p:sp>
    </p:spTree>
    <p:extLst>
      <p:ext uri="{BB962C8B-B14F-4D97-AF65-F5344CB8AC3E}">
        <p14:creationId xmlns:p14="http://schemas.microsoft.com/office/powerpoint/2010/main" val="33108907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3314" name="Picture 2" descr="http://9-4fordham.wikispaces.com/file/view/em_spectrum.jpg/244287321/em_spectru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2635" y="-138111"/>
            <a:ext cx="7586182" cy="476740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ttp://local.content.compendiumblog.com/uploads/user/2af9dc1d-8541-42e4-a91f-6aaf97caf33a/4844a17e-a4fb-4018-9d3a-31dc846044ee/Visible%20spectru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025" y="1378268"/>
            <a:ext cx="8037688" cy="3836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6407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http://news.satimagingcorp.com/wp-content/uploads/2007/05/spectral_resolution_26-may-07.jpg"/>
          <p:cNvPicPr>
            <a:picLocks noChangeAspect="1" noChangeArrowheads="1"/>
          </p:cNvPicPr>
          <p:nvPr/>
        </p:nvPicPr>
        <p:blipFill rotWithShape="1">
          <a:blip r:embed="rId3">
            <a:extLst>
              <a:ext uri="{28A0092B-C50C-407E-A947-70E740481C1C}">
                <a14:useLocalDpi xmlns:a14="http://schemas.microsoft.com/office/drawing/2010/main" val="0"/>
              </a:ext>
            </a:extLst>
          </a:blip>
          <a:srcRect l="1733" t="45395"/>
          <a:stretch/>
        </p:blipFill>
        <p:spPr bwMode="auto">
          <a:xfrm>
            <a:off x="228600" y="2906485"/>
            <a:ext cx="8793388" cy="30197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25822" y="2984865"/>
            <a:ext cx="5150069" cy="2112652"/>
          </a:xfrm>
          <a:prstGeom prst="rect">
            <a:avLst/>
          </a:prstGeom>
          <a:solidFill>
            <a:srgbClr val="FFFF00">
              <a:alpha val="40000"/>
            </a:srgbClr>
          </a:solidFill>
          <a:ln w="44450" cmpd="sng">
            <a:solidFill>
              <a:srgbClr val="7030A0"/>
            </a:solidFill>
            <a:miter lim="800000"/>
          </a:ln>
        </p:spPr>
        <p:txBody>
          <a:bodyPr wrap="square" rtlCol="0" anchor="ctr">
            <a:spAutoFit/>
          </a:bodyPr>
          <a:lstStyle/>
          <a:p>
            <a:pPr algn="ctr"/>
            <a:endParaRPr lang="en-US" sz="3600" b="1" baseline="0" dirty="0" smtClean="0">
              <a:solidFill>
                <a:schemeClr val="bg1"/>
              </a:solidFill>
              <a:latin typeface="Calibri" pitchFamily="34" charset="0"/>
            </a:endParaRPr>
          </a:p>
        </p:txBody>
      </p:sp>
      <p:pic>
        <p:nvPicPr>
          <p:cNvPr id="7" name="Picture 4" descr="http://local.content.compendiumblog.com/uploads/user/2af9dc1d-8541-42e4-a91f-6aaf97caf33a/4844a17e-a4fb-4018-9d3a-31dc846044ee/Visible%20spectrum.jpg"/>
          <p:cNvPicPr>
            <a:picLocks noChangeAspect="1" noChangeArrowheads="1"/>
          </p:cNvPicPr>
          <p:nvPr/>
        </p:nvPicPr>
        <p:blipFill rotWithShape="1">
          <a:blip r:embed="rId4">
            <a:extLst>
              <a:ext uri="{28A0092B-C50C-407E-A947-70E740481C1C}">
                <a14:useLocalDpi xmlns:a14="http://schemas.microsoft.com/office/drawing/2010/main" val="0"/>
              </a:ext>
            </a:extLst>
          </a:blip>
          <a:srcRect t="45165"/>
          <a:stretch/>
        </p:blipFill>
        <p:spPr bwMode="auto">
          <a:xfrm>
            <a:off x="-184105" y="5789573"/>
            <a:ext cx="6471634" cy="11805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news.satimagingcorp.com/wp-content/uploads/2007/05/spectral_resolution_26-may-07.jpg"/>
          <p:cNvPicPr>
            <a:picLocks noChangeAspect="1" noChangeArrowheads="1"/>
          </p:cNvPicPr>
          <p:nvPr/>
        </p:nvPicPr>
        <p:blipFill rotWithShape="1">
          <a:blip r:embed="rId3">
            <a:extLst>
              <a:ext uri="{28A0092B-C50C-407E-A947-70E740481C1C}">
                <a14:useLocalDpi xmlns:a14="http://schemas.microsoft.com/office/drawing/2010/main" val="0"/>
              </a:ext>
            </a:extLst>
          </a:blip>
          <a:srcRect b="52756"/>
          <a:stretch/>
        </p:blipFill>
        <p:spPr bwMode="auto">
          <a:xfrm>
            <a:off x="52562" y="19629"/>
            <a:ext cx="8948416" cy="2612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43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http://www.ece.rice.edu/~erzsebet/p_veg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278" y="-685800"/>
            <a:ext cx="5829300" cy="7543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581806" y="6563740"/>
            <a:ext cx="5512676" cy="369332"/>
          </a:xfrm>
          <a:prstGeom prst="rect">
            <a:avLst/>
          </a:prstGeom>
        </p:spPr>
        <p:txBody>
          <a:bodyPr wrap="square">
            <a:spAutoFit/>
          </a:bodyPr>
          <a:lstStyle/>
          <a:p>
            <a:r>
              <a:rPr lang="en-US" dirty="0"/>
              <a:t>http://www.ece.rice.edu/~erzsebet/AVIRIS-TM-veg.html</a:t>
            </a:r>
          </a:p>
        </p:txBody>
      </p:sp>
    </p:spTree>
    <p:extLst>
      <p:ext uri="{BB962C8B-B14F-4D97-AF65-F5344CB8AC3E}">
        <p14:creationId xmlns:p14="http://schemas.microsoft.com/office/powerpoint/2010/main" val="4268051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pic>
        <p:nvPicPr>
          <p:cNvPr id="16386" name="Picture 2" descr="http://auracle.ca/news/wordpress-content/uploads/2011/11/mineral-exploration-and-mapping-1024x3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90" y="1308464"/>
            <a:ext cx="8828690" cy="3034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80235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1&quot;/&gt;&lt;/TableIndex&gt;&lt;/ShapeTextInfo&gt;"/>
  <p:tag name="HTML_SHAPEINFO" val="&lt;ThreeDShapeInfo&gt;&lt;uuid val=&quot;{40E9A3E8-2D82-4826-AC9D-57DEAE6D88A3}&quot;/&gt;&lt;isInvalidForFieldText val=&quot;0&quot;/&gt;&lt;Image&gt;&lt;filename val=&quot;C:\Users\lwasser\AppData\Local\Temp\CP70561495924Session\CPTrustFolder70561495940\PPTImport70566476833\data\asimages\{40E9A3E8-2D82-4826-AC9D-57DEAE6D88A3}_30.png&quot;/&gt;&lt;left val=&quot;99&quot;/&gt;&lt;top val=&quot;403&quot;/&gt;&lt;width val=&quot;246&quot;/&gt;&lt;height val=&quot;79&quot;/&gt;&lt;hasText val=&quot;1&quot;/&gt;&lt;/Image&gt;&lt;/ThreeDShapeInfo&gt;"/>
</p:tagLst>
</file>

<file path=ppt/theme/theme1.xml><?xml version="1.0" encoding="utf-8"?>
<a:theme xmlns:a="http://schemas.openxmlformats.org/drawingml/2006/main" name="2012-NEON-Template">
  <a:themeElements>
    <a:clrScheme name="Custom 8">
      <a:dk1>
        <a:sysClr val="windowText" lastClr="000000"/>
      </a:dk1>
      <a:lt1>
        <a:sysClr val="window" lastClr="FFFFFF"/>
      </a:lt1>
      <a:dk2>
        <a:srgbClr val="000000"/>
      </a:dk2>
      <a:lt2>
        <a:srgbClr val="EEECE1"/>
      </a:lt2>
      <a:accent1>
        <a:srgbClr val="003865"/>
      </a:accent1>
      <a:accent2>
        <a:srgbClr val="007396"/>
      </a:accent2>
      <a:accent3>
        <a:srgbClr val="00463C"/>
      </a:accent3>
      <a:accent4>
        <a:srgbClr val="003AB9"/>
      </a:accent4>
      <a:accent5>
        <a:srgbClr val="7A9A01"/>
      </a:accent5>
      <a:accent6>
        <a:srgbClr val="C3000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lumMod val="75000"/>
          </a:schemeClr>
        </a:solidFill>
        <a:ln w="12700" cmpd="sng">
          <a:solidFill>
            <a:schemeClr val="tx1"/>
          </a:solidFill>
          <a:miter lim="800000"/>
        </a:ln>
      </a:spPr>
      <a:bodyPr wrap="square">
        <a:spAutoFit/>
      </a:bodyPr>
      <a:lstStyle>
        <a:defPPr algn="ctr">
          <a:defRPr sz="3600" b="1" baseline="0" dirty="0" smtClean="0">
            <a:solidFill>
              <a:schemeClr val="bg1"/>
            </a:solidFill>
            <a:latin typeface="Calibri" pitchFamily="34" charset="0"/>
          </a:defRPr>
        </a:defPPr>
      </a:lstStyle>
    </a:sp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2012-NEON-Template.potx</Template>
  <TotalTime>13939</TotalTime>
  <Words>1027</Words>
  <Application>Microsoft Office PowerPoint</Application>
  <PresentationFormat>On-screen Show (4:3)</PresentationFormat>
  <Paragraphs>111</Paragraphs>
  <Slides>21</Slides>
  <Notes>7</Notes>
  <HiddenSlides>0</HiddenSlides>
  <MMClips>0</MMClips>
  <ScaleCrop>false</ScaleCrop>
  <HeadingPairs>
    <vt:vector size="4" baseType="variant">
      <vt:variant>
        <vt:lpstr>Theme</vt:lpstr>
      </vt:variant>
      <vt:variant>
        <vt:i4>2</vt:i4>
      </vt:variant>
      <vt:variant>
        <vt:lpstr>Slide Titles</vt:lpstr>
      </vt:variant>
      <vt:variant>
        <vt:i4>21</vt:i4>
      </vt:variant>
    </vt:vector>
  </HeadingPairs>
  <TitlesOfParts>
    <vt:vector size="23" baseType="lpstr">
      <vt:lpstr>2012-NEON-Template</vt:lpstr>
      <vt:lpstr>Custom Design</vt:lpstr>
      <vt:lpstr>NEON Remote Sensing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Hyperspectral Imaging</vt:lpstr>
      <vt:lpstr>PowerPoint Presentation</vt:lpstr>
      <vt:lpstr>PowerPoint Presentation</vt:lpstr>
      <vt:lpstr>PowerPoint Presentation</vt:lpstr>
      <vt:lpstr>Hierarchical Spectral Data</vt:lpstr>
      <vt:lpstr>Let’s Check out some Data</vt:lpstr>
      <vt:lpstr>Why do We Cool the Spectrometer?</vt:lpstr>
      <vt:lpstr>PowerPoint Presentation</vt:lpstr>
      <vt:lpstr>NIS Raw Flight Line Sequence</vt:lpstr>
      <vt:lpstr>PowerPoint Presentation</vt:lpstr>
      <vt:lpstr>PowerPoint Presentation</vt:lpstr>
    </vt:vector>
  </TitlesOfParts>
  <Company>NEON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NEON Admin</dc:creator>
  <cp:lastModifiedBy>Leah A. Wasser</cp:lastModifiedBy>
  <cp:revision>232</cp:revision>
  <cp:lastPrinted>2014-03-11T18:55:29Z</cp:lastPrinted>
  <dcterms:created xsi:type="dcterms:W3CDTF">2012-05-21T18:13:12Z</dcterms:created>
  <dcterms:modified xsi:type="dcterms:W3CDTF">2014-08-10T15:12:11Z</dcterms:modified>
</cp:coreProperties>
</file>